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9"/>
  </p:notesMasterIdLst>
  <p:sldIdLst>
    <p:sldId id="256" r:id="rId5"/>
    <p:sldId id="301" r:id="rId6"/>
    <p:sldId id="302" r:id="rId7"/>
    <p:sldId id="257" r:id="rId8"/>
    <p:sldId id="303" r:id="rId9"/>
    <p:sldId id="277" r:id="rId10"/>
    <p:sldId id="289" r:id="rId11"/>
    <p:sldId id="290" r:id="rId12"/>
    <p:sldId id="291" r:id="rId13"/>
    <p:sldId id="281" r:id="rId14"/>
    <p:sldId id="292" r:id="rId15"/>
    <p:sldId id="293" r:id="rId16"/>
    <p:sldId id="296" r:id="rId17"/>
    <p:sldId id="294" r:id="rId18"/>
    <p:sldId id="295" r:id="rId19"/>
    <p:sldId id="287" r:id="rId20"/>
    <p:sldId id="299" r:id="rId21"/>
    <p:sldId id="305" r:id="rId22"/>
    <p:sldId id="280" r:id="rId23"/>
    <p:sldId id="260" r:id="rId24"/>
    <p:sldId id="275" r:id="rId25"/>
    <p:sldId id="298" r:id="rId26"/>
    <p:sldId id="274" r:id="rId27"/>
    <p:sldId id="270" r:id="rId28"/>
    <p:sldId id="261" r:id="rId29"/>
    <p:sldId id="263" r:id="rId30"/>
    <p:sldId id="273" r:id="rId31"/>
    <p:sldId id="265" r:id="rId32"/>
    <p:sldId id="267" r:id="rId33"/>
    <p:sldId id="300" r:id="rId34"/>
    <p:sldId id="304" r:id="rId35"/>
    <p:sldId id="306" r:id="rId36"/>
    <p:sldId id="268" r:id="rId37"/>
    <p:sldId id="266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Myriad Pro" panose="020B0503030403020204" charset="0"/>
      <p:regular r:id="rId44"/>
      <p:bold r:id="rId45"/>
      <p:italic r:id="rId46"/>
      <p:boldItalic r:id="rId47"/>
    </p:embeddedFont>
    <p:embeddedFont>
      <p:font typeface="Rockwell" panose="02060603020205020403" pitchFamily="18" charset="0"/>
      <p:regular r:id="rId48"/>
      <p:bold r:id="rId49"/>
      <p:italic r:id="rId50"/>
      <p:boldItalic r:id="rId51"/>
    </p:embeddedFont>
    <p:embeddedFont>
      <p:font typeface="Segoe UI" panose="020B0502040204020203" pitchFamily="34" charset="0"/>
      <p:regular r:id="rId52"/>
      <p:bold r:id="rId53"/>
      <p:italic r:id="rId54"/>
      <p:boldItalic r:id="rId5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1858"/>
    <a:srgbClr val="0B0F12"/>
    <a:srgbClr val="2F3C35"/>
    <a:srgbClr val="285072"/>
    <a:srgbClr val="D87842"/>
    <a:srgbClr val="FFA200"/>
    <a:srgbClr val="182134"/>
    <a:srgbClr val="2B0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ACFBB-9036-4577-B90F-CDCD5AB177BF}" type="datetimeFigureOut">
              <a:rPr lang="fr-FR" smtClean="0"/>
              <a:t>05/11/2022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E91BE-D3A5-4737-86B4-EB8813225A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96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Phn2LOE4VU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Ce PowerPoint suit la trame proposée dans le dossier culte (papier ou </a:t>
            </a:r>
            <a:r>
              <a:rPr lang="fr-FR" dirty="0" err="1"/>
              <a:t>pdf</a:t>
            </a:r>
            <a:r>
              <a:rPr lang="fr-FR" dirty="0"/>
              <a:t>) pour vivre un dimanche dédié à 100% à l’Église persécutée. </a:t>
            </a:r>
            <a:r>
              <a:rPr lang="fr-FR"/>
              <a:t>Utilisez les diapos qui vous conviennent. 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808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Option 1 : prière collective à dire ensemble. Vous pouvez inclure dans ce temps de prière la vidéo de la campagne « Prions pour l’Afghanistan » disponible sur www.portesouvertes.fr/prionspourlafghanistan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220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Option 2 : temps de prière en petits groupes. Voici les 6 premiers sujets de la campagne de prière « Prions pour l’Afghanistan » (2 diapos).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953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Voici une des manières de s’engager que vous pouvez proposer aux membres de votre assemblée.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668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Voici une des actions spéciales que vous pouvez organiser à la suite du culte ou proposer aux groupes de maison de votre assemblée.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427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Proposez aux participants de flasher ce QR code avec leur smartphone pour s’inscrire facilement à la campagne « Prions pour l’Afghanistan ». Vous pouvez aussi imprimer ce QR code et en disposer quelques exemplaires sur une table à la sortie du culte. Une présentation de l’ensemble de la campagne est disponible dans la diapo 23.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257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Si vous le souhaitez, présentez Portes Ouvertes à votre assemblée avec ce support.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774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fr-FR" sz="1200" dirty="0">
                <a:solidFill>
                  <a:schemeClr val="tx1"/>
                </a:solidFill>
                <a:latin typeface="Arial"/>
                <a:cs typeface="Arial"/>
              </a:rPr>
              <a:t>Le classement des pays où </a:t>
            </a:r>
            <a:r>
              <a:rPr lang="fr-FR" sz="1200" i="0" u="none" strike="noStrike" baseline="0" dirty="0">
                <a:solidFill>
                  <a:schemeClr val="tx1"/>
                </a:solidFill>
                <a:latin typeface="Arial"/>
                <a:cs typeface="Arial"/>
              </a:rPr>
              <a:t>les chrétiens </a:t>
            </a:r>
            <a:r>
              <a:rPr lang="fr-FR" sz="1200" dirty="0">
                <a:solidFill>
                  <a:schemeClr val="tx1"/>
                </a:solidFill>
                <a:latin typeface="Arial"/>
                <a:cs typeface="Arial"/>
              </a:rPr>
              <a:t>souffrent le </a:t>
            </a:r>
            <a:r>
              <a:rPr lang="fr-FR" sz="1200" i="0" u="none" strike="noStrike" baseline="0" dirty="0">
                <a:solidFill>
                  <a:schemeClr val="tx1"/>
                </a:solidFill>
                <a:latin typeface="Arial"/>
                <a:cs typeface="Arial"/>
              </a:rPr>
              <a:t>plus </a:t>
            </a:r>
            <a:r>
              <a:rPr lang="fr-FR" sz="1200" dirty="0">
                <a:solidFill>
                  <a:schemeClr val="tx1"/>
                </a:solidFill>
                <a:latin typeface="Arial"/>
                <a:cs typeface="Arial"/>
              </a:rPr>
              <a:t>en raison de leur foi.</a:t>
            </a:r>
          </a:p>
          <a:p>
            <a:pPr algn="just"/>
            <a:r>
              <a:rPr lang="fr-FR" sz="1200" dirty="0">
                <a:solidFill>
                  <a:schemeClr val="tx1"/>
                </a:solidFill>
                <a:latin typeface="Arial"/>
                <a:cs typeface="Arial"/>
              </a:rPr>
              <a:t>Publié depuis 29 ans.</a:t>
            </a:r>
          </a:p>
          <a:p>
            <a:pPr algn="just"/>
            <a:r>
              <a:rPr lang="fr-FR" sz="1200" dirty="0">
                <a:solidFill>
                  <a:schemeClr val="tx1"/>
                </a:solidFill>
                <a:latin typeface="Arial"/>
                <a:cs typeface="Arial"/>
              </a:rPr>
              <a:t>En 2022, l’Afghanistan est passé au 1er rang</a:t>
            </a:r>
            <a:r>
              <a:rPr lang="fr-FR" sz="1200" i="0" u="none" strike="noStrike" baseline="0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fr-FR" sz="1200" dirty="0">
                <a:solidFill>
                  <a:schemeClr val="tx1"/>
                </a:solidFill>
                <a:latin typeface="Arial"/>
                <a:cs typeface="Arial"/>
              </a:rPr>
              <a:t> devant la Corée du Nord</a:t>
            </a:r>
            <a:r>
              <a:rPr lang="fr-FR" sz="1200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.</a:t>
            </a:r>
            <a:r>
              <a:rPr lang="fr-FR" sz="1200" dirty="0">
                <a:solidFill>
                  <a:srgbClr val="1B1B1A"/>
                </a:solidFill>
                <a:latin typeface="Myriad Pro"/>
                <a:cs typeface="Arial"/>
              </a:rPr>
              <a:t> 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958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Diapositive qui peut être utilisée en support d’un temps d’offrande.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218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288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68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Verset d’introduction.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861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780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Verset d’introduction.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738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Cette diapositive peut éventuellement être utilisée à la suite du culte si vous décidez de faire l’action spéciale vidéo.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683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Verset d’introduction.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31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Verset d’introduction.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4169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Verset d’introduction.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5700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Verset clé de la prédication.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071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Poursuivez la prédication en </a:t>
            </a:r>
            <a:r>
              <a:rPr lang="fr-FR"/>
              <a:t>diffusant maintenant la </a:t>
            </a:r>
            <a:r>
              <a:rPr lang="fr-FR" dirty="0"/>
              <a:t>vidéo du Dimanche de l’Église Persécutée incluse dans votre pack (dossier culte).  Vous pouvez aussi la trouver avec ce lien : </a:t>
            </a:r>
            <a:r>
              <a:rPr lang="fr-F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https://youtu.be/5Phn2LOE4VU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5689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Verset d’introduction.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7605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Prenez un temps de prière spécial pour ce pays pendant le culte dans le cadre de la campagne « Prions pour l’Afghanistan »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E91BE-D3A5-4737-86B4-EB8813225A7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190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157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077747-71FC-4142-8317-7AB6C68B6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A26706F-9BA8-4485-AFEC-63F17F958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9104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CA53A7-6830-4035-A07C-20998EC94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66148" y="932053"/>
            <a:ext cx="1507236" cy="5316584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715D000-EBC7-4A17-9E6D-13695406B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9448" y="932053"/>
            <a:ext cx="7734300" cy="531658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643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62A759-CBB1-46F4-B21A-234F2EE33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0783" y="804539"/>
            <a:ext cx="10144273" cy="725556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8F1858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D9DD6F-EAA5-4735-AA5A-8DB99D9FA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784" y="1697736"/>
            <a:ext cx="10144272" cy="485851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9702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A32834-61E3-4BCF-8BB7-328A4FB07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62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D30849-6E10-4FCA-8B82-5BCB6F1BA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259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749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7BA64E-178D-47A6-AB12-517E5C65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E3B518-6FE2-498D-90FC-E75F2B1D1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3352" y="1847087"/>
            <a:ext cx="4754880" cy="43251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A08F6C-8DB3-4E92-B7FC-7FC59C3F1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5392" y="1847087"/>
            <a:ext cx="5285232" cy="43251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66682D-EC4F-4568-8BD5-F576B1F8EF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3352" y="6301486"/>
            <a:ext cx="2743200" cy="365125"/>
          </a:xfrm>
          <a:prstGeom prst="rect">
            <a:avLst/>
          </a:prstGeom>
        </p:spPr>
        <p:txBody>
          <a:bodyPr/>
          <a:lstStyle/>
          <a:p>
            <a:fld id="{D30A448D-D001-4578-BF94-196BF6DD20CC}" type="datetimeFigureOut">
              <a:rPr lang="fr-FR" smtClean="0"/>
              <a:t>05/11/2022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74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A9324-3333-4E63-A2CD-70729F848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822326"/>
            <a:ext cx="10324799" cy="82391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6140C5-6A70-4E13-8B99-5E8B2E940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3224" y="1726407"/>
            <a:ext cx="496792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E6D6B3-1E59-4F28-AFE5-28AA49FC8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3224" y="2630488"/>
            <a:ext cx="4967921" cy="39657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46A8ED3-84A5-42AC-86C0-4B3BBBB36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8812" y="1726407"/>
            <a:ext cx="49923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416F66-E114-4BBB-BEB2-FAD374533D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08812" y="2636203"/>
            <a:ext cx="4992387" cy="396576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14733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77C0C6-5D6F-4EF9-93A2-60AD42CB7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0898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EDC67A-F160-44B3-8612-83752A72B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0A448D-D001-4578-BF94-196BF6DD20CC}" type="datetimeFigureOut">
              <a:rPr lang="fr-FR" smtClean="0"/>
              <a:t>05/11/2022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DC7E1C-DAAA-47DC-8014-F584FCF1C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9B9F35-A8DD-448D-8768-1CD03F54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43D067-BD7C-4914-B96E-403FFD6EC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386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BC6376-76E0-4009-884C-AF810503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572" y="84630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E413B5-3108-47DE-80BF-B5325CFFD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9008" y="846308"/>
            <a:ext cx="6062472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B9643A-F255-4AC5-8C61-719111E15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9572" y="244650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496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5DEBE5-2F14-4910-AFD8-AE59E053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407" y="77724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A501F3-E82C-4FAE-8EB4-C0D573FBE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25312" y="777240"/>
            <a:ext cx="5911532" cy="5411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A45342-8E59-4389-8273-71B3D672F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32407" y="237744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24017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BAD0849-B790-494C-9597-8686F87E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785750"/>
            <a:ext cx="10177272" cy="869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88172E-D7D3-48BD-9202-7D009B6DC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3352" y="1856233"/>
            <a:ext cx="10177272" cy="470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5334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8F1858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://www.portesouvertes.fr/prionspourlafghanistan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613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1. La raison de l’épreuve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(versets 2-5) </a:t>
            </a:r>
            <a:endParaRPr lang="fr-FR" dirty="0"/>
          </a:p>
        </p:txBody>
      </p:sp>
      <p:pic>
        <p:nvPicPr>
          <p:cNvPr id="5" name="Espace réservé du contenu 4" descr="Une image contenant nature, sombre, ciel nocturne&#10;&#10;Description générée automatiquement">
            <a:extLst>
              <a:ext uri="{FF2B5EF4-FFF2-40B4-BE49-F238E27FC236}">
                <a16:creationId xmlns:a16="http://schemas.microsoft.com/office/drawing/2014/main" id="{6513966B-C982-1B24-730E-8E2CC94F3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682" y="1530095"/>
            <a:ext cx="10220473" cy="5042155"/>
          </a:xfrm>
        </p:spPr>
      </p:pic>
    </p:spTree>
    <p:extLst>
      <p:ext uri="{BB962C8B-B14F-4D97-AF65-F5344CB8AC3E}">
        <p14:creationId xmlns:p14="http://schemas.microsoft.com/office/powerpoint/2010/main" val="2428350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 Éprouvés par le feu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(versets 6-7a) </a:t>
            </a:r>
            <a:endParaRPr lang="fr-FR" dirty="0"/>
          </a:p>
        </p:txBody>
      </p:sp>
      <p:pic>
        <p:nvPicPr>
          <p:cNvPr id="5" name="Espace réservé du contenu 4" descr="Une image contenant sombre&#10;&#10;Description générée automatiquement">
            <a:extLst>
              <a:ext uri="{FF2B5EF4-FFF2-40B4-BE49-F238E27FC236}">
                <a16:creationId xmlns:a16="http://schemas.microsoft.com/office/drawing/2014/main" id="{52477E71-A22A-AE25-F160-231E18BEA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2376" y="1638300"/>
            <a:ext cx="10162679" cy="4914900"/>
          </a:xfrm>
        </p:spPr>
      </p:pic>
    </p:spTree>
    <p:extLst>
      <p:ext uri="{BB962C8B-B14F-4D97-AF65-F5344CB8AC3E}">
        <p14:creationId xmlns:p14="http://schemas.microsoft.com/office/powerpoint/2010/main" val="625702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Témoignage de Gédéon (</a:t>
            </a:r>
            <a:r>
              <a:rPr lang="fr-FR" cap="all" dirty="0" err="1"/>
              <a:t>é</a:t>
            </a:r>
            <a:r>
              <a:rPr lang="fr-FR" dirty="0" err="1"/>
              <a:t>rythrée</a:t>
            </a:r>
            <a:r>
              <a:rPr lang="fr-FR" dirty="0"/>
              <a:t>)</a:t>
            </a:r>
          </a:p>
        </p:txBody>
      </p:sp>
      <p:pic>
        <p:nvPicPr>
          <p:cNvPr id="6" name="Espace réservé du contenu 5" descr="Une image contenant sombre&#10;&#10;Description générée automatiquement">
            <a:extLst>
              <a:ext uri="{FF2B5EF4-FFF2-40B4-BE49-F238E27FC236}">
                <a16:creationId xmlns:a16="http://schemas.microsoft.com/office/drawing/2014/main" id="{D2610015-2E61-4CF8-0F8F-2274CEABC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4"/>
          <a:stretch/>
        </p:blipFill>
        <p:spPr>
          <a:xfrm>
            <a:off x="1700783" y="1630363"/>
            <a:ext cx="10174110" cy="4941887"/>
          </a:xfrm>
        </p:spPr>
      </p:pic>
    </p:spTree>
    <p:extLst>
      <p:ext uri="{BB962C8B-B14F-4D97-AF65-F5344CB8AC3E}">
        <p14:creationId xmlns:p14="http://schemas.microsoft.com/office/powerpoint/2010/main" val="264788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83" y="804539"/>
            <a:ext cx="10228153" cy="725556"/>
          </a:xfrm>
        </p:spPr>
        <p:txBody>
          <a:bodyPr>
            <a:normAutofit/>
          </a:bodyPr>
          <a:lstStyle/>
          <a:p>
            <a:r>
              <a:rPr lang="fr-FR" dirty="0"/>
              <a:t>3. Les résultats de l’épreuve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(versets 7b-9) </a:t>
            </a:r>
            <a:endParaRPr lang="fr-FR" dirty="0"/>
          </a:p>
        </p:txBody>
      </p:sp>
      <p:pic>
        <p:nvPicPr>
          <p:cNvPr id="5" name="Espace réservé du contenu 4" descr="Une image contenant fleur, plante&#10;&#10;Description générée automatiquement">
            <a:extLst>
              <a:ext uri="{FF2B5EF4-FFF2-40B4-BE49-F238E27FC236}">
                <a16:creationId xmlns:a16="http://schemas.microsoft.com/office/drawing/2014/main" id="{FBA33F0F-ED2C-7157-ED19-0396BAE08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783" y="1695451"/>
            <a:ext cx="10228153" cy="4914900"/>
          </a:xfrm>
        </p:spPr>
      </p:pic>
    </p:spTree>
    <p:extLst>
      <p:ext uri="{BB962C8B-B14F-4D97-AF65-F5344CB8AC3E}">
        <p14:creationId xmlns:p14="http://schemas.microsoft.com/office/powerpoint/2010/main" val="1170016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130" y="821093"/>
            <a:ext cx="10144273" cy="587829"/>
          </a:xfrm>
        </p:spPr>
        <p:txBody>
          <a:bodyPr>
            <a:normAutofit/>
          </a:bodyPr>
          <a:lstStyle/>
          <a:p>
            <a:r>
              <a:rPr lang="fr-FR" dirty="0"/>
              <a:t>Témoignage de </a:t>
            </a:r>
            <a:r>
              <a:rPr lang="fr-FR" dirty="0" err="1"/>
              <a:t>Rebekah</a:t>
            </a:r>
            <a:r>
              <a:rPr lang="fr-FR" dirty="0"/>
              <a:t> (Sri Lanka)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8CB4503-3AB9-7D65-4CAD-AFF037C84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130" y="1511560"/>
            <a:ext cx="10326375" cy="5141166"/>
          </a:xfrm>
        </p:spPr>
      </p:pic>
    </p:spTree>
    <p:extLst>
      <p:ext uri="{BB962C8B-B14F-4D97-AF65-F5344CB8AC3E}">
        <p14:creationId xmlns:p14="http://schemas.microsoft.com/office/powerpoint/2010/main" val="2642624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Témoignage de Manga (Nigéria)</a:t>
            </a:r>
          </a:p>
        </p:txBody>
      </p:sp>
      <p:pic>
        <p:nvPicPr>
          <p:cNvPr id="6" name="Espace réservé du contenu 5" descr="Une image contenant personne, homme&#10;&#10;Description générée automatiquement">
            <a:extLst>
              <a:ext uri="{FF2B5EF4-FFF2-40B4-BE49-F238E27FC236}">
                <a16:creationId xmlns:a16="http://schemas.microsoft.com/office/drawing/2014/main" id="{CCDEED24-B3C0-C4AF-A7CF-A2C28D42B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783" y="1530096"/>
            <a:ext cx="10144449" cy="5070730"/>
          </a:xfrm>
        </p:spPr>
      </p:pic>
    </p:spTree>
    <p:extLst>
      <p:ext uri="{BB962C8B-B14F-4D97-AF65-F5344CB8AC3E}">
        <p14:creationId xmlns:p14="http://schemas.microsoft.com/office/powerpoint/2010/main" val="2083164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8442D8A-C59D-8C2C-F49E-993D05A7AFC9}"/>
              </a:ext>
            </a:extLst>
          </p:cNvPr>
          <p:cNvSpPr txBox="1">
            <a:spLocks/>
          </p:cNvSpPr>
          <p:nvPr/>
        </p:nvSpPr>
        <p:spPr>
          <a:xfrm>
            <a:off x="1700783" y="1596436"/>
            <a:ext cx="9495141" cy="3882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600" b="1" dirty="0">
                <a:solidFill>
                  <a:schemeClr val="tx1"/>
                </a:solidFill>
                <a:latin typeface="Rockwell"/>
                <a:ea typeface="+mj-ea"/>
                <a:cs typeface="Arial"/>
              </a:rPr>
              <a:t>« Ainsi, la valeur éprouvée de votre foi – beaucoup plus précieuse que l’or, qui est périssable et que l’on soumet pourtant à l’épreuve du feu – aura pour résultat la louange, la gloire et l’honneur lorsque Jésus-Christ apparaîtra. 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BA8FD5-0B29-BA3F-402A-D95C9B14D4CB}"/>
              </a:ext>
            </a:extLst>
          </p:cNvPr>
          <p:cNvSpPr txBox="1"/>
          <p:nvPr/>
        </p:nvSpPr>
        <p:spPr>
          <a:xfrm>
            <a:off x="8334190" y="4738344"/>
            <a:ext cx="2861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solidFill>
                  <a:srgbClr val="8F18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Pierre 1 : 7</a:t>
            </a:r>
          </a:p>
        </p:txBody>
      </p:sp>
    </p:spTree>
    <p:extLst>
      <p:ext uri="{BB962C8B-B14F-4D97-AF65-F5344CB8AC3E}">
        <p14:creationId xmlns:p14="http://schemas.microsoft.com/office/powerpoint/2010/main" val="1896174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CB2E8AC-B07E-5C3C-6A7D-B3DF82B3C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71" y="895350"/>
            <a:ext cx="10087429" cy="567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54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623" y="786202"/>
            <a:ext cx="10873212" cy="6071798"/>
          </a:xfrm>
        </p:spPr>
        <p:txBody>
          <a:bodyPr numCol="2" spcCol="180000">
            <a:noAutofit/>
          </a:bodyPr>
          <a:lstStyle/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Paix ô mon âme, ton Sauveur veille sur toi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Quand la détresse t'écrase sous son poids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Sa bienveillance reçoit tous tes chagrins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Sa providence, répond à tes besoins</a:t>
            </a:r>
          </a:p>
          <a:p>
            <a:pPr marL="0" indent="0">
              <a:buNone/>
            </a:pPr>
            <a:endParaRPr lang="fr-FR" sz="20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Paix, ô mon âme, l'Ami fidèle et sûr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Dans son amour guérira tes blessures</a:t>
            </a:r>
          </a:p>
          <a:p>
            <a:pPr marL="0" indent="0">
              <a:buNone/>
            </a:pPr>
            <a:endParaRPr lang="fr-FR" sz="20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Paix, ô mon âme, lorsqu'un ami précieux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Doit te quitter dans un ultime adieu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Dans la vallée de l'ombre et de la peur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Jésus est là pour apaiser ton cœur</a:t>
            </a:r>
          </a:p>
          <a:p>
            <a:pPr marL="0" indent="0">
              <a:buNone/>
            </a:pPr>
            <a:endParaRPr lang="fr-FR" sz="20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Paix ô mon âme! Ton berger veut combler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Par ses largesses tout ce qui t'es ôté</a:t>
            </a:r>
          </a:p>
          <a:p>
            <a:pPr marL="0" indent="0">
              <a:buNone/>
            </a:pPr>
            <a:endParaRPr lang="fr-FR" sz="20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Paix, ô mon âme! Exalte par tes chants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Dès ici bas, ton Dieu compatissant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Marche humblement en suivant ses sentiers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Cherche sans cesse à lui plaire en premier</a:t>
            </a:r>
          </a:p>
          <a:p>
            <a:pPr marL="0" indent="0">
              <a:buNone/>
            </a:pPr>
            <a:endParaRPr lang="fr-FR" sz="20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Paix, ô mon âme! La lumière de vie 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chassera les ombres de ta plus sombre nuit!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95D15CD-3D1A-4DE2-A902-08AF09619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899" y="0"/>
            <a:ext cx="6224426" cy="725556"/>
          </a:xfrm>
        </p:spPr>
        <p:txBody>
          <a:bodyPr>
            <a:normAutofit/>
          </a:bodyPr>
          <a:lstStyle/>
          <a:p>
            <a:r>
              <a:rPr lang="fr-FR" dirty="0"/>
              <a:t>Paix ô mon âme </a:t>
            </a:r>
            <a:r>
              <a:rPr lang="fr-FR" sz="1400" dirty="0"/>
              <a:t>(Be </a:t>
            </a:r>
            <a:r>
              <a:rPr lang="fr-FR" sz="1400" dirty="0" err="1"/>
              <a:t>still</a:t>
            </a:r>
            <a:r>
              <a:rPr lang="fr-FR" sz="1400" dirty="0"/>
              <a:t> </a:t>
            </a:r>
            <a:r>
              <a:rPr lang="fr-FR" sz="1400" dirty="0" err="1"/>
              <a:t>my</a:t>
            </a:r>
            <a:r>
              <a:rPr lang="fr-FR" sz="1400" dirty="0"/>
              <a:t> soul)</a:t>
            </a:r>
          </a:p>
        </p:txBody>
      </p:sp>
    </p:spTree>
    <p:extLst>
      <p:ext uri="{BB962C8B-B14F-4D97-AF65-F5344CB8AC3E}">
        <p14:creationId xmlns:p14="http://schemas.microsoft.com/office/powerpoint/2010/main" val="1387307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situation en Afghanistan en 2022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93079062-DA24-A784-620B-D5E847DFD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783" y="1530095"/>
            <a:ext cx="10011567" cy="503263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9F0464-4F1B-405E-2D93-8B6A68A284C1}"/>
              </a:ext>
            </a:extLst>
          </p:cNvPr>
          <p:cNvSpPr/>
          <p:nvPr/>
        </p:nvSpPr>
        <p:spPr>
          <a:xfrm>
            <a:off x="1700783" y="1530095"/>
            <a:ext cx="6176392" cy="5032630"/>
          </a:xfrm>
          <a:prstGeom prst="rect">
            <a:avLst/>
          </a:prstGeom>
          <a:solidFill>
            <a:srgbClr val="0B0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9AE024C-8D40-5080-3280-9D23968B0E26}"/>
              </a:ext>
            </a:extLst>
          </p:cNvPr>
          <p:cNvSpPr txBox="1">
            <a:spLocks/>
          </p:cNvSpPr>
          <p:nvPr/>
        </p:nvSpPr>
        <p:spPr>
          <a:xfrm>
            <a:off x="1952657" y="4208062"/>
            <a:ext cx="5924518" cy="486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bg1"/>
                </a:solidFill>
              </a:rPr>
              <a:t>Prise de pouvoir par les talibans en août 2021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L’</a:t>
            </a:r>
            <a:r>
              <a:rPr lang="fr-FR" sz="2400" b="1" cap="all" dirty="0">
                <a:solidFill>
                  <a:schemeClr val="bg1"/>
                </a:solidFill>
              </a:rPr>
              <a:t>é</a:t>
            </a:r>
            <a:r>
              <a:rPr lang="fr-FR" sz="2400" b="1" dirty="0">
                <a:solidFill>
                  <a:schemeClr val="bg1"/>
                </a:solidFill>
              </a:rPr>
              <a:t>glise secrète mise à rude épreuve</a:t>
            </a:r>
            <a:endParaRPr lang="fr-FR" sz="1600" dirty="0">
              <a:solidFill>
                <a:schemeClr val="bg1"/>
              </a:solidFill>
            </a:endParaRPr>
          </a:p>
          <a:p>
            <a:r>
              <a:rPr lang="fr-FR" sz="2400" b="1" dirty="0">
                <a:solidFill>
                  <a:schemeClr val="bg1"/>
                </a:solidFill>
              </a:rPr>
              <a:t>L’Afghanistan : pire pays pour les chrétiens (numéro 1 du classement)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8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728" y="878890"/>
            <a:ext cx="10144272" cy="3088335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fr-FR" sz="12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1</a:t>
            </a: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. En Jésus seul est mon espoir,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Lui, ma lumière, ma force, mon chant,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Pierre angulaire, solide rempart,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Même quand l'orage devient violent.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Oh, quel amour ! Oh quelle paix !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Les luttes cessent, la peur se tait.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Mon réconfort, mon plus grand bien,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Dans l'amour du Christ, je me tiens.</a:t>
            </a:r>
          </a:p>
          <a:p>
            <a:pPr marL="0" indent="0">
              <a:buNone/>
            </a:pPr>
            <a:endParaRPr lang="fr-FR" sz="14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2. En Jésus seul, Dieu s'est fait chair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Dans un enfant. Oh ! quel mystère !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Ce don d'amour, de sainteté,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Haï par ceux qu'il vint sauver.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Jusqu'à la croix, il s'est livré,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Sur lui la colère est tombée.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Tous mes péchés, il les a pris ;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Par la mort de Jésus, je vis.</a:t>
            </a:r>
          </a:p>
          <a:p>
            <a:pPr marL="0" indent="0">
              <a:buNone/>
            </a:pPr>
            <a:endParaRPr lang="fr-FR" sz="14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3. Là, dans la tombe, il reposait,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Lumière vaincue par les ténèbres.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Quel jour glorieux ! Il apparaît,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D'entre les morts il se relève.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Et sur ma vie, par sa victoire,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Le péché perd tout son pouvoir.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Il est à moi, je suis à lui,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Racheté par le sang du Christ.</a:t>
            </a:r>
          </a:p>
          <a:p>
            <a:pPr marL="0" indent="0">
              <a:buNone/>
            </a:pPr>
            <a:endParaRPr lang="fr-FR" sz="14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4. Je vis en paix, je meurs sans crainte,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Gardé par la puissance du Christ.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Du premier cri au dernier souffle,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Jésus est maître de ma vie.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Les plans des hommes ou du malin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Ne peuvent m'arracher de sa main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Et, qu'il revienne ou me rappelle,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Par la force du Christ je tiendrai.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95D15CD-3D1A-4DE2-A902-08AF09619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899" y="0"/>
            <a:ext cx="6224426" cy="725556"/>
          </a:xfrm>
        </p:spPr>
        <p:txBody>
          <a:bodyPr>
            <a:normAutofit/>
          </a:bodyPr>
          <a:lstStyle/>
          <a:p>
            <a:r>
              <a:rPr lang="fr-FR" dirty="0"/>
              <a:t>En Jésus seul </a:t>
            </a:r>
            <a:r>
              <a:rPr lang="fr-FR" sz="1400" dirty="0"/>
              <a:t>(JEM 1004)</a:t>
            </a:r>
          </a:p>
        </p:txBody>
      </p:sp>
    </p:spTree>
    <p:extLst>
      <p:ext uri="{BB962C8B-B14F-4D97-AF65-F5344CB8AC3E}">
        <p14:creationId xmlns:p14="http://schemas.microsoft.com/office/powerpoint/2010/main" val="2508805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243" y="275816"/>
            <a:ext cx="6595353" cy="794221"/>
          </a:xfrm>
        </p:spPr>
        <p:txBody>
          <a:bodyPr/>
          <a:lstStyle/>
          <a:p>
            <a:pPr algn="ctr"/>
            <a:r>
              <a:rPr lang="fr-FR" dirty="0"/>
              <a:t>Prière pour l’Afghanistan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1991" y="982494"/>
            <a:ext cx="9882942" cy="56384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Seigneur Jésus,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sais ce que c'est que de faire face à l'injustice et à la haine,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se cacher de ceux qui veulent t'attaquer 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de garder le silence face à tes accusateurs.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Sois avec tes disciples en Afghanistan,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avec tous ceux, dans le monde, qui doivent rester cachés.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Protège-les, empêche-les d’être découverts, 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rassure-les sur le fait que leur vie est cachée en toi.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Puissions-nous parler en faveur de ceux qui n'ont pas de voix,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utiliser notre liberté pour subvenir aux besoins de ceux qui n’ont rien.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nous taisons pas, Seigneur.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fr-FR" sz="2400" b="1" dirty="0">
                <a:solidFill>
                  <a:srgbClr val="2F3C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ton nom, nous te prions, Amen</a:t>
            </a:r>
          </a:p>
        </p:txBody>
      </p:sp>
    </p:spTree>
    <p:extLst>
      <p:ext uri="{BB962C8B-B14F-4D97-AF65-F5344CB8AC3E}">
        <p14:creationId xmlns:p14="http://schemas.microsoft.com/office/powerpoint/2010/main" val="3629074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81" y="777344"/>
            <a:ext cx="10144273" cy="725556"/>
          </a:xfrm>
        </p:spPr>
        <p:txBody>
          <a:bodyPr/>
          <a:lstStyle/>
          <a:p>
            <a:r>
              <a:rPr lang="fr-FR" dirty="0"/>
              <a:t>Temps de prière spécial Afghanistan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  <a:latin typeface="Arial"/>
              <a:cs typeface="Arial"/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D0C333-0F1C-2A3F-0F66-F80E55909999}"/>
              </a:ext>
            </a:extLst>
          </p:cNvPr>
          <p:cNvSpPr txBox="1"/>
          <p:nvPr/>
        </p:nvSpPr>
        <p:spPr>
          <a:xfrm>
            <a:off x="3054486" y="1697736"/>
            <a:ext cx="879057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1" dirty="0">
                <a:ea typeface="+mn-lt"/>
                <a:cs typeface="+mn-lt"/>
              </a:rPr>
              <a:t>Depuis le retour des talibans, les chrétiens afghans vivent dans la peur d’être découverts. </a:t>
            </a:r>
          </a:p>
          <a:p>
            <a:r>
              <a:rPr lang="fr-FR" sz="2200" dirty="0">
                <a:ea typeface="+mn-lt"/>
                <a:cs typeface="+mn-lt"/>
              </a:rPr>
              <a:t>Prions pour que la paix de Dieu envahisse leur cœur et que la parole de Dieu leur donne du courage.</a:t>
            </a:r>
            <a:endParaRPr lang="fr-FR" sz="2200" dirty="0">
              <a:cs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B6A934-4C4C-7DA8-BCB4-A093C4C24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681" y="1870240"/>
            <a:ext cx="976348" cy="10060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36FB1D-6080-CF80-5E5B-E507F2C61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681" y="3433864"/>
            <a:ext cx="976348" cy="10060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A4EF1B-C603-4C7B-0990-5293BEA98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681" y="4992623"/>
            <a:ext cx="976348" cy="10060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087F82F-B6B8-4660-9667-5ABD30A0B4CE}"/>
              </a:ext>
            </a:extLst>
          </p:cNvPr>
          <p:cNvSpPr txBox="1"/>
          <p:nvPr/>
        </p:nvSpPr>
        <p:spPr>
          <a:xfrm>
            <a:off x="3054485" y="3470340"/>
            <a:ext cx="8790571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1" dirty="0">
                <a:ea typeface="+mn-lt"/>
                <a:cs typeface="+mn-lt"/>
              </a:rPr>
              <a:t>Obligés de se cacher, les chrétiens d’Afghanistan se sentent seuls et isolés. </a:t>
            </a:r>
            <a:endParaRPr lang="fr-FR" sz="2200" b="1" dirty="0"/>
          </a:p>
          <a:p>
            <a:r>
              <a:rPr lang="fr-FR" sz="2200" dirty="0">
                <a:ea typeface="+mn-lt"/>
                <a:cs typeface="+mn-lt"/>
              </a:rPr>
              <a:t>Prions pour qu’ils soient entourés de la présence de Dieu et qu'ils trouvent du réconfort auprès de Lui.</a:t>
            </a:r>
            <a:endParaRPr lang="fr-FR" sz="2200" dirty="0">
              <a:cs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F969D9-56B1-491D-88F4-A182D2C92E1F}"/>
              </a:ext>
            </a:extLst>
          </p:cNvPr>
          <p:cNvSpPr txBox="1"/>
          <p:nvPr/>
        </p:nvSpPr>
        <p:spPr>
          <a:xfrm>
            <a:off x="3054485" y="4907269"/>
            <a:ext cx="8429522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1" dirty="0">
                <a:ea typeface="+mn-lt"/>
                <a:cs typeface="+mn-lt"/>
              </a:rPr>
              <a:t>Des chrétiens ont disparu. Le risque d’être enlevé est grand pour ceux qui restent. </a:t>
            </a:r>
            <a:endParaRPr lang="fr-FR" sz="2200" b="1" dirty="0"/>
          </a:p>
          <a:p>
            <a:r>
              <a:rPr lang="fr-FR" sz="2200" dirty="0">
                <a:ea typeface="+mn-lt"/>
                <a:cs typeface="+mn-lt"/>
              </a:rPr>
              <a:t>Prions pour les chrétiens enlevés encore en vie. Demandons à Dieu de les secourir et de les garder. </a:t>
            </a:r>
            <a:endParaRPr lang="fr-FR" sz="2200" dirty="0"/>
          </a:p>
          <a:p>
            <a:pPr algn="l"/>
            <a:endParaRPr lang="fr-F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022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81" y="777344"/>
            <a:ext cx="10144273" cy="725556"/>
          </a:xfrm>
        </p:spPr>
        <p:txBody>
          <a:bodyPr/>
          <a:lstStyle/>
          <a:p>
            <a:r>
              <a:rPr lang="fr-FR" dirty="0"/>
              <a:t>Temps de prière spécial Afghanistan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  <a:latin typeface="Arial"/>
              <a:cs typeface="Arial"/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D0C333-0F1C-2A3F-0F66-F80E55909999}"/>
              </a:ext>
            </a:extLst>
          </p:cNvPr>
          <p:cNvSpPr txBox="1"/>
          <p:nvPr/>
        </p:nvSpPr>
        <p:spPr>
          <a:xfrm>
            <a:off x="3054486" y="1697736"/>
            <a:ext cx="8677071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1" dirty="0">
                <a:ea typeface="+mn-lt"/>
                <a:cs typeface="+mn-lt"/>
              </a:rPr>
              <a:t>Des habitants désespérés ont tout essayé pour quitter l'Afghanistan. Certains n’ont pas survécu. </a:t>
            </a:r>
            <a:endParaRPr lang="fr-FR" sz="2200" b="1" dirty="0"/>
          </a:p>
          <a:p>
            <a:r>
              <a:rPr lang="fr-FR" sz="2200" dirty="0">
                <a:ea typeface="+mn-lt"/>
                <a:cs typeface="+mn-lt"/>
              </a:rPr>
              <a:t>Prions pour la protection des chrétiens qui tentent de fuir et ceux qui sont déjà réfugiés dans d’autres pays.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B6A934-4C4C-7DA8-BCB4-A093C4C24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681" y="1870240"/>
            <a:ext cx="976348" cy="10060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36FB1D-6080-CF80-5E5B-E507F2C61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681" y="3433864"/>
            <a:ext cx="976348" cy="10060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A4EF1B-C603-4C7B-0990-5293BEA98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681" y="4992623"/>
            <a:ext cx="976348" cy="10060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087F82F-B6B8-4660-9667-5ABD30A0B4CE}"/>
              </a:ext>
            </a:extLst>
          </p:cNvPr>
          <p:cNvSpPr txBox="1"/>
          <p:nvPr/>
        </p:nvSpPr>
        <p:spPr>
          <a:xfrm>
            <a:off x="3054486" y="3302502"/>
            <a:ext cx="8677072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1" dirty="0" err="1">
                <a:ea typeface="+mn-lt"/>
                <a:cs typeface="+mn-lt"/>
              </a:rPr>
              <a:t>Sharifullah</a:t>
            </a:r>
            <a:r>
              <a:rPr lang="fr-FR" sz="2200" b="1" dirty="0">
                <a:ea typeface="+mn-lt"/>
                <a:cs typeface="+mn-lt"/>
              </a:rPr>
              <a:t> a choisi de rester mais n’a plus aucun revenu car sa boutique a été fermée par les talibans. </a:t>
            </a:r>
            <a:endParaRPr lang="fr-FR" sz="2200" b="1" dirty="0"/>
          </a:p>
          <a:p>
            <a:r>
              <a:rPr lang="fr-FR" sz="2200" dirty="0">
                <a:ea typeface="+mn-lt"/>
                <a:cs typeface="+mn-lt"/>
              </a:rPr>
              <a:t>Prions pour que la foi de </a:t>
            </a:r>
            <a:r>
              <a:rPr lang="fr-FR" sz="2200" dirty="0" err="1">
                <a:ea typeface="+mn-lt"/>
                <a:cs typeface="+mn-lt"/>
              </a:rPr>
              <a:t>Sharifullah</a:t>
            </a:r>
            <a:r>
              <a:rPr lang="fr-FR" sz="2200" dirty="0">
                <a:ea typeface="+mn-lt"/>
                <a:cs typeface="+mn-lt"/>
              </a:rPr>
              <a:t> soit renforcée et que les besoins de sa famille soient pourvus. 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F969D9-56B1-491D-88F4-A182D2C92E1F}"/>
              </a:ext>
            </a:extLst>
          </p:cNvPr>
          <p:cNvSpPr txBox="1"/>
          <p:nvPr/>
        </p:nvSpPr>
        <p:spPr>
          <a:xfrm>
            <a:off x="3054485" y="4907269"/>
            <a:ext cx="8677072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1" dirty="0">
                <a:ea typeface="+mn-lt"/>
                <a:cs typeface="+mn-lt"/>
              </a:rPr>
              <a:t>Sous le régime des talibans, les chrétiennes sont doublement discriminées en tant que femmes et apostates</a:t>
            </a:r>
            <a:r>
              <a:rPr lang="fr-FR" sz="2200" dirty="0">
                <a:ea typeface="+mn-lt"/>
                <a:cs typeface="+mn-lt"/>
              </a:rPr>
              <a:t>. </a:t>
            </a:r>
          </a:p>
          <a:p>
            <a:r>
              <a:rPr lang="fr-FR" sz="2200" dirty="0"/>
              <a:t>Prions pour les chrétiennes qui ont vu leur vie s’effondrer avec le retour des talibans. Intercédons particulièrement pour celles qui ont été mariées de force.</a:t>
            </a:r>
            <a:endParaRPr lang="fr-FR" sz="2200" dirty="0">
              <a:cs typeface="Calibri"/>
            </a:endParaRPr>
          </a:p>
          <a:p>
            <a:pPr algn="l"/>
            <a:endParaRPr lang="fr-F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2207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241" y="1210939"/>
            <a:ext cx="5686987" cy="725556"/>
          </a:xfrm>
        </p:spPr>
        <p:txBody>
          <a:bodyPr>
            <a:normAutofit fontScale="90000"/>
          </a:bodyPr>
          <a:lstStyle/>
          <a:p>
            <a:r>
              <a:rPr lang="fr-FR" sz="3600" dirty="0"/>
              <a:t>En novembre, </a:t>
            </a:r>
            <a:br>
              <a:rPr lang="fr-FR" sz="3600" dirty="0"/>
            </a:br>
            <a:r>
              <a:rPr lang="fr-FR" sz="3600" dirty="0"/>
              <a:t>3 manières de prier pour l’Afghanistan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242" y="2104136"/>
            <a:ext cx="5570873" cy="48585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r-F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</a:rPr>
              <a:t>R</a:t>
            </a:r>
            <a:r>
              <a:rPr lang="fr-FR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ecevez chaque jour de novembre un sujet de prière </a:t>
            </a:r>
            <a:br>
              <a:rPr lang="fr-FR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fr-FR" b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fr-FR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Rejoignez-nous en ligne le jeudi 17 novembre à 20h </a:t>
            </a:r>
            <a:r>
              <a:rPr lang="fr-FR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br>
              <a:rPr lang="fr-FR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endParaRPr lang="fr-FR" b="1" dirty="0">
              <a:effectLst/>
              <a:latin typeface="Segoe UI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 startAt="3"/>
              <a:tabLst>
                <a:tab pos="457200" algn="l"/>
              </a:tabLst>
            </a:pPr>
            <a:r>
              <a:rPr lang="fr-FR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Organisez un repas « Cook </a:t>
            </a:r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</a:rPr>
              <a:t>&amp; </a:t>
            </a:r>
            <a:r>
              <a:rPr lang="fr-FR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Pray</a:t>
            </a:r>
            <a:r>
              <a:rPr lang="fr-FR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»</a:t>
            </a:r>
          </a:p>
          <a:p>
            <a:pPr marL="0" lvl="0" indent="0" fontAlgn="base">
              <a:buNone/>
              <a:tabLst>
                <a:tab pos="457200" algn="l"/>
              </a:tabLst>
            </a:pPr>
            <a:endParaRPr lang="fr-FR" sz="2400" i="1" dirty="0"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marL="0" lvl="0" indent="0" fontAlgn="base">
              <a:buNone/>
              <a:tabLst>
                <a:tab pos="457200" algn="l"/>
              </a:tabLst>
            </a:pPr>
            <a:endParaRPr lang="fr-FR" sz="2400" i="1" dirty="0"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marL="0" lvl="0" indent="0" fontAlgn="base">
              <a:buNone/>
              <a:tabLst>
                <a:tab pos="457200" algn="l"/>
              </a:tabLst>
            </a:pPr>
            <a:endParaRPr lang="fr-FR" sz="2400" i="1" dirty="0"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marL="0" lvl="0" indent="0" fontAlgn="base">
              <a:buNone/>
              <a:tabLst>
                <a:tab pos="457200" algn="l"/>
              </a:tabLst>
            </a:pPr>
            <a:endParaRPr lang="fr-FR" sz="2400" i="1" dirty="0"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marL="0" lvl="0" indent="0" fontAlgn="base">
              <a:buNone/>
              <a:tabLst>
                <a:tab pos="457200" algn="l"/>
              </a:tabLst>
            </a:pPr>
            <a:endParaRPr lang="fr-FR" sz="2400" i="1" dirty="0"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marL="0" lvl="0" indent="0" fontAlgn="base">
              <a:buNone/>
              <a:tabLst>
                <a:tab pos="457200" algn="l"/>
              </a:tabLst>
            </a:pPr>
            <a:endParaRPr lang="fr-FR" sz="2400" i="1" dirty="0"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fr-FR" sz="2400" b="1" i="0" u="none" strike="noStrike" baseline="0" dirty="0">
              <a:solidFill>
                <a:srgbClr val="1B1B1A"/>
              </a:solidFill>
              <a:latin typeface="Myriad Pro"/>
            </a:endParaRPr>
          </a:p>
          <a:p>
            <a:endParaRPr lang="fr-FR" sz="2400" dirty="0">
              <a:solidFill>
                <a:srgbClr val="1B1B1A"/>
              </a:solidFill>
              <a:latin typeface="Myriad Pro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3D5BF1-3D4C-A2EA-F451-E86CFA31F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1788" y="214013"/>
            <a:ext cx="4545791" cy="642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43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926" y="2700530"/>
            <a:ext cx="5363564" cy="2267807"/>
          </a:xfrm>
        </p:spPr>
        <p:txBody>
          <a:bodyPr>
            <a:normAutofit fontScale="90000"/>
          </a:bodyPr>
          <a:lstStyle/>
          <a:p>
            <a:br>
              <a:rPr lang="fr-FR" dirty="0">
                <a:latin typeface="Rockwell"/>
                <a:cs typeface="Arial"/>
              </a:rPr>
            </a:br>
            <a:r>
              <a:rPr lang="fr-FR" sz="4400" dirty="0">
                <a:latin typeface="Rockwell"/>
                <a:cs typeface="Arial"/>
              </a:rPr>
              <a:t>Agir ensemble </a:t>
            </a:r>
            <a:br>
              <a:rPr lang="fr-FR" dirty="0">
                <a:latin typeface="Rockwell"/>
                <a:cs typeface="Arial"/>
              </a:rPr>
            </a:br>
            <a:r>
              <a:rPr lang="fr-FR" dirty="0">
                <a:solidFill>
                  <a:srgbClr val="1B1B1A"/>
                </a:solidFill>
                <a:latin typeface="Rockwell"/>
                <a:cs typeface="Arial"/>
              </a:rPr>
              <a:t>Temps de prière autour d’un repas solidaire </a:t>
            </a:r>
            <a:br>
              <a:rPr lang="fr-FR" dirty="0">
                <a:solidFill>
                  <a:srgbClr val="1B1B1A"/>
                </a:solidFill>
                <a:latin typeface="Rockwell"/>
                <a:cs typeface="Arial"/>
              </a:rPr>
            </a:b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4FCC084-62E2-9022-3DD3-540F7293DF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69" y="1699548"/>
            <a:ext cx="1378350" cy="94261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F86D11-BE11-B388-AB03-B9CEB79ACE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4"/>
          <a:stretch/>
        </p:blipFill>
        <p:spPr>
          <a:xfrm>
            <a:off x="7453591" y="262652"/>
            <a:ext cx="3899504" cy="522374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ECC5A4F-F21D-EC40-0271-61D34E672D84}"/>
              </a:ext>
            </a:extLst>
          </p:cNvPr>
          <p:cNvSpPr txBox="1">
            <a:spLocks/>
          </p:cNvSpPr>
          <p:nvPr/>
        </p:nvSpPr>
        <p:spPr>
          <a:xfrm>
            <a:off x="1662926" y="5350212"/>
            <a:ext cx="10117270" cy="807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8F1858"/>
                </a:solidFill>
                <a:latin typeface="Rockwell" panose="020606030202050204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900" dirty="0">
                <a:latin typeface="Rockwell"/>
                <a:cs typeface="Arial"/>
              </a:rPr>
              <a:t>À télécharger sur</a:t>
            </a:r>
          </a:p>
          <a:p>
            <a:r>
              <a:rPr lang="fr-FR" sz="2900" dirty="0">
                <a:solidFill>
                  <a:srgbClr val="0B0F12"/>
                </a:solidFill>
                <a:latin typeface="Rockwell"/>
                <a:cs typeface="Arial"/>
              </a:rPr>
              <a:t>www.portesouvertes.fr/prionspourlafghanistan</a:t>
            </a:r>
            <a:endParaRPr lang="fr-FR" sz="2900" dirty="0">
              <a:solidFill>
                <a:srgbClr val="0B0F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95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4638" y="4815041"/>
            <a:ext cx="9251005" cy="149821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600" b="1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Abonnez-vous et recevez chaque jour</a:t>
            </a:r>
            <a:br>
              <a:rPr lang="fr-FR" sz="2600" b="1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</a:br>
            <a:r>
              <a:rPr lang="fr-FR" sz="2600" b="1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un sujet de prière spécifique pendant 30 jours</a:t>
            </a:r>
            <a:endParaRPr lang="fr-FR" sz="26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0" indent="0" algn="ctr">
              <a:buNone/>
            </a:pPr>
            <a:r>
              <a:rPr lang="fr-FR" sz="3300" b="1" i="1" dirty="0">
                <a:solidFill>
                  <a:srgbClr val="8F1858"/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r>
              <a:rPr lang="fr-FR" sz="3300" b="1" i="1" u="sng" dirty="0">
                <a:solidFill>
                  <a:srgbClr val="8F1858"/>
                </a:solidFill>
                <a:effectLst/>
                <a:latin typeface="Calibri"/>
                <a:ea typeface="Calibri" panose="020F0502020204030204" pitchFamily="34" charset="0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www.portesouvertes.fr/prionspourlafghanistan</a:t>
            </a:r>
            <a:r>
              <a:rPr lang="fr-FR" sz="3300" b="1" i="1" dirty="0">
                <a:solidFill>
                  <a:srgbClr val="8F1858"/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fr-FR" sz="4200" i="1" dirty="0">
              <a:solidFill>
                <a:srgbClr val="8F1858"/>
              </a:solidFill>
              <a:highlight>
                <a:srgbClr val="FFFF00"/>
              </a:highligh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323777-4BC0-4D8E-9088-E075A2A26E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/>
          <a:stretch/>
        </p:blipFill>
        <p:spPr>
          <a:xfrm>
            <a:off x="5303521" y="1704530"/>
            <a:ext cx="3000899" cy="284500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7C8E75F-1590-C63C-EB47-E88DFD8D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83" y="804539"/>
            <a:ext cx="10144273" cy="725556"/>
          </a:xfrm>
        </p:spPr>
        <p:txBody>
          <a:bodyPr>
            <a:noAutofit/>
          </a:bodyPr>
          <a:lstStyle/>
          <a:p>
            <a:r>
              <a:rPr lang="fr-FR" sz="2800" dirty="0"/>
              <a:t>Rejoignez la campagne « Prions pour l’Afghanistan » </a:t>
            </a:r>
          </a:p>
        </p:txBody>
      </p:sp>
    </p:spTree>
    <p:extLst>
      <p:ext uri="{BB962C8B-B14F-4D97-AF65-F5344CB8AC3E}">
        <p14:creationId xmlns:p14="http://schemas.microsoft.com/office/powerpoint/2010/main" val="1175822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83" y="806247"/>
            <a:ext cx="10144273" cy="806244"/>
          </a:xfrm>
        </p:spPr>
        <p:txBody>
          <a:bodyPr>
            <a:normAutofit/>
          </a:bodyPr>
          <a:lstStyle/>
          <a:p>
            <a:r>
              <a:rPr lang="fr-FR" dirty="0"/>
              <a:t>La mission Portes Ouvertes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784" y="2809085"/>
            <a:ext cx="10144272" cy="6565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8F1858"/>
                </a:solidFill>
                <a:effectLst/>
                <a:uLnTx/>
                <a:uFillTx/>
                <a:latin typeface="Rockwell" panose="02060603020205020403" pitchFamily="18" charset="0"/>
                <a:ea typeface="+mj-ea"/>
                <a:cs typeface="Arial" panose="020B0604020202020204" pitchFamily="34" charset="0"/>
              </a:rPr>
              <a:t>Notre vision : fortifier l’Église persécutée</a:t>
            </a:r>
            <a:r>
              <a:rPr lang="fr-FR" sz="1800" b="1" i="0" u="none" strike="noStrike" baseline="0" dirty="0">
                <a:solidFill>
                  <a:srgbClr val="113455"/>
                </a:solidFill>
                <a:latin typeface="Superior Title"/>
              </a:rPr>
              <a:t> </a:t>
            </a:r>
          </a:p>
          <a:p>
            <a:pPr marL="914400" lvl="2" indent="0" algn="just">
              <a:buNone/>
            </a:pPr>
            <a:endParaRPr lang="fr-FR" sz="2000" b="1" i="0" u="none" strike="noStrike" baseline="0" dirty="0">
              <a:solidFill>
                <a:srgbClr val="113455"/>
              </a:solidFill>
              <a:latin typeface="Superior Title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574C260-7B49-D9C1-C2AD-EE8503D8DFCB}"/>
              </a:ext>
            </a:extLst>
          </p:cNvPr>
          <p:cNvSpPr txBox="1"/>
          <p:nvPr/>
        </p:nvSpPr>
        <p:spPr>
          <a:xfrm>
            <a:off x="1789274" y="1612490"/>
            <a:ext cx="7718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i="0" u="none" strike="noStrike" baseline="0" dirty="0">
                <a:solidFill>
                  <a:srgbClr val="1B1B1A"/>
                </a:solidFill>
                <a:latin typeface="Myriad Pro"/>
              </a:rPr>
              <a:t>Depuis 1955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B1B1A"/>
                </a:solidFill>
                <a:latin typeface="Myriad Pro"/>
              </a:rPr>
              <a:t>A</a:t>
            </a:r>
            <a:r>
              <a:rPr lang="fr-FR" sz="2000" i="0" u="none" strike="noStrike" baseline="0" dirty="0">
                <a:solidFill>
                  <a:srgbClr val="1B1B1A"/>
                </a:solidFill>
                <a:latin typeface="Myriad Pro"/>
              </a:rPr>
              <a:t>ide les chrétiens les plus persécutés dans le monde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B1B1A"/>
                </a:solidFill>
                <a:latin typeface="Myriad Pro"/>
              </a:rPr>
              <a:t>A</a:t>
            </a:r>
            <a:r>
              <a:rPr lang="fr-FR" sz="2000" i="0" u="none" strike="noStrike" baseline="0" dirty="0">
                <a:solidFill>
                  <a:srgbClr val="1B1B1A"/>
                </a:solidFill>
                <a:latin typeface="Myriad Pro"/>
              </a:rPr>
              <a:t>ctive aujourd’hui dans 70 pays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C78FBC-4C7F-99D6-3F21-EF7B9F5A8B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0514" y="3790082"/>
            <a:ext cx="770292" cy="87212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B8EBDD-0F09-AC37-00D4-4239D9479B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878919"/>
            <a:ext cx="857696" cy="6565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CDFF1C0-77D7-EE99-1955-D5B266FF49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19346">
            <a:off x="9721908" y="3874457"/>
            <a:ext cx="709523" cy="6654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78F8C32-6CCB-455F-7818-F361BB65BC30}"/>
              </a:ext>
            </a:extLst>
          </p:cNvPr>
          <p:cNvSpPr txBox="1"/>
          <p:nvPr/>
        </p:nvSpPr>
        <p:spPr>
          <a:xfrm>
            <a:off x="1344000" y="4948753"/>
            <a:ext cx="32117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/>
            <a:r>
              <a:rPr lang="fr-FR" sz="2100" dirty="0">
                <a:solidFill>
                  <a:srgbClr val="1B1B1A"/>
                </a:solidFill>
                <a:latin typeface="Myriad Pro"/>
              </a:rPr>
              <a:t>B</a:t>
            </a:r>
            <a:r>
              <a:rPr lang="fr-FR" sz="2100" b="0" i="0" u="none" strike="noStrike" baseline="0" dirty="0">
                <a:solidFill>
                  <a:srgbClr val="1B1B1A"/>
                </a:solidFill>
                <a:latin typeface="Myriad Pro"/>
              </a:rPr>
              <a:t>ibles, formations, aide économique et humanitaire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2F3B62B-76E9-274A-3EB7-183C2988FB11}"/>
              </a:ext>
            </a:extLst>
          </p:cNvPr>
          <p:cNvSpPr txBox="1"/>
          <p:nvPr/>
        </p:nvSpPr>
        <p:spPr>
          <a:xfrm>
            <a:off x="4555722" y="4948753"/>
            <a:ext cx="30805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/>
            <a:r>
              <a:rPr lang="fr-FR" sz="2100" b="0" i="0" u="none" strike="noStrike" baseline="0" dirty="0">
                <a:solidFill>
                  <a:srgbClr val="1B1B1A"/>
                </a:solidFill>
                <a:latin typeface="Myriad Pro"/>
              </a:rPr>
              <a:t>Préparation à la persécution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81BC36C-9800-1BBE-56EA-C4656C379BF7}"/>
              </a:ext>
            </a:extLst>
          </p:cNvPr>
          <p:cNvSpPr txBox="1"/>
          <p:nvPr/>
        </p:nvSpPr>
        <p:spPr>
          <a:xfrm>
            <a:off x="7771075" y="4948753"/>
            <a:ext cx="374307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/>
            <a:r>
              <a:rPr lang="fr-FR" sz="2100" b="0" i="0" u="none" strike="noStrike" baseline="0" dirty="0">
                <a:solidFill>
                  <a:srgbClr val="1B1B1A"/>
                </a:solidFill>
                <a:latin typeface="Myriad Pro"/>
              </a:rPr>
              <a:t>Informer et mobiliser l’Église de France et de Belgique</a:t>
            </a:r>
          </a:p>
        </p:txBody>
      </p:sp>
    </p:spTree>
    <p:extLst>
      <p:ext uri="{BB962C8B-B14F-4D97-AF65-F5344CB8AC3E}">
        <p14:creationId xmlns:p14="http://schemas.microsoft.com/office/powerpoint/2010/main" val="3568479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93F4B41C-57C3-D94F-AA69-D53D74388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5575" y="922527"/>
            <a:ext cx="10736425" cy="5935473"/>
          </a:xfrm>
        </p:spPr>
      </p:pic>
    </p:spTree>
    <p:extLst>
      <p:ext uri="{BB962C8B-B14F-4D97-AF65-F5344CB8AC3E}">
        <p14:creationId xmlns:p14="http://schemas.microsoft.com/office/powerpoint/2010/main" val="882352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83" y="747389"/>
            <a:ext cx="10310242" cy="725556"/>
          </a:xfrm>
        </p:spPr>
        <p:txBody>
          <a:bodyPr>
            <a:normAutofit/>
          </a:bodyPr>
          <a:lstStyle/>
          <a:p>
            <a:r>
              <a:rPr lang="fr-FR" dirty="0"/>
              <a:t>Donner des bibles aux « chrétiens secrets »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335962D9-9C36-4015-918F-B4E6EDBC9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6689" y="4318859"/>
            <a:ext cx="1416548" cy="106276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E698958-A48D-4065-8188-261D1DF43E15}"/>
              </a:ext>
            </a:extLst>
          </p:cNvPr>
          <p:cNvSpPr txBox="1"/>
          <p:nvPr/>
        </p:nvSpPr>
        <p:spPr>
          <a:xfrm>
            <a:off x="2169782" y="5288249"/>
            <a:ext cx="1750363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400" b="1" i="0" u="none" strike="noStrike" baseline="0" dirty="0">
                <a:solidFill>
                  <a:srgbClr val="1B1B1A"/>
                </a:solidFill>
                <a:latin typeface="Myriad Pro"/>
              </a:rPr>
              <a:t>Avec 10 €</a:t>
            </a:r>
            <a:r>
              <a:rPr lang="fr-FR" sz="2400" b="0" i="0" u="none" strike="noStrike" baseline="0" dirty="0">
                <a:solidFill>
                  <a:srgbClr val="1B1B1A"/>
                </a:solidFill>
                <a:latin typeface="Myriad Pro"/>
              </a:rPr>
              <a:t>,</a:t>
            </a:r>
            <a:r>
              <a:rPr lang="fr-FR" sz="2100" b="0" i="0" u="none" strike="noStrike" baseline="0" dirty="0">
                <a:solidFill>
                  <a:srgbClr val="1B1B1A"/>
                </a:solidFill>
                <a:latin typeface="Myriad Pro"/>
              </a:rPr>
              <a:t> offrez une bible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B9B589-ED92-BD09-5C5F-96C1C9252D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909" y="4457392"/>
            <a:ext cx="1122297" cy="799545"/>
          </a:xfrm>
          <a:prstGeom prst="rect">
            <a:avLst/>
          </a:prstGeom>
        </p:spPr>
      </p:pic>
      <p:pic>
        <p:nvPicPr>
          <p:cNvPr id="7" name="Espace réservé du contenu 9">
            <a:extLst>
              <a:ext uri="{FF2B5EF4-FFF2-40B4-BE49-F238E27FC236}">
                <a16:creationId xmlns:a16="http://schemas.microsoft.com/office/drawing/2014/main" id="{A71DE2F5-ECC4-2012-C0D5-F701A268EE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4371" y="4457393"/>
            <a:ext cx="1096195" cy="79954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5159A6-4C6E-BD15-F833-2019EB2E82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1476375"/>
            <a:ext cx="10744200" cy="26003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4435ED5-0D7D-41A3-1C0A-0BD6B90BDB09}"/>
              </a:ext>
            </a:extLst>
          </p:cNvPr>
          <p:cNvSpPr txBox="1"/>
          <p:nvPr/>
        </p:nvSpPr>
        <p:spPr>
          <a:xfrm>
            <a:off x="5125925" y="5288248"/>
            <a:ext cx="2972263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400" b="1" i="0" u="none" strike="noStrike" baseline="0" dirty="0">
                <a:solidFill>
                  <a:srgbClr val="1B1B1A"/>
                </a:solidFill>
                <a:latin typeface="Myriad Pro"/>
              </a:rPr>
              <a:t>Avec 65 €</a:t>
            </a:r>
            <a:r>
              <a:rPr lang="fr-FR" sz="2400" b="0" i="0" u="none" strike="noStrike" baseline="0" dirty="0">
                <a:solidFill>
                  <a:srgbClr val="1B1B1A"/>
                </a:solidFill>
                <a:latin typeface="Myriad Pro"/>
              </a:rPr>
              <a:t>,</a:t>
            </a:r>
          </a:p>
          <a:p>
            <a:pPr algn="ctr"/>
            <a:r>
              <a:rPr lang="fr-FR" sz="2100" b="0" i="0" u="none" strike="noStrike" baseline="0" dirty="0">
                <a:solidFill>
                  <a:srgbClr val="1B1B1A"/>
                </a:solidFill>
                <a:latin typeface="Myriad Pro"/>
              </a:rPr>
              <a:t>fournissez du matériel d’évangélisation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B8FB9B0-6675-DF5A-D4AC-62ED50C8DFEC}"/>
              </a:ext>
            </a:extLst>
          </p:cNvPr>
          <p:cNvSpPr txBox="1"/>
          <p:nvPr/>
        </p:nvSpPr>
        <p:spPr>
          <a:xfrm>
            <a:off x="8674932" y="5288248"/>
            <a:ext cx="3115074" cy="14311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400" b="1" i="0" u="none" strike="noStrike" baseline="0" dirty="0">
                <a:solidFill>
                  <a:srgbClr val="1B1B1A"/>
                </a:solidFill>
                <a:latin typeface="Myriad Pro"/>
              </a:rPr>
              <a:t>Avec 100 €</a:t>
            </a:r>
            <a:r>
              <a:rPr lang="fr-FR" sz="2400" b="0" i="0" u="none" strike="noStrike" baseline="0" dirty="0">
                <a:solidFill>
                  <a:srgbClr val="1B1B1A"/>
                </a:solidFill>
                <a:latin typeface="Myriad Pro"/>
              </a:rPr>
              <a:t>, </a:t>
            </a:r>
            <a:r>
              <a:rPr lang="fr-FR" sz="2100" b="0" i="0" u="none" strike="noStrike" baseline="0" dirty="0">
                <a:solidFill>
                  <a:srgbClr val="1B1B1A"/>
                </a:solidFill>
                <a:latin typeface="Myriad Pro"/>
              </a:rPr>
              <a:t>approvisionnez des librairies en littérature chrétienne</a:t>
            </a:r>
          </a:p>
        </p:txBody>
      </p:sp>
    </p:spTree>
    <p:extLst>
      <p:ext uri="{BB962C8B-B14F-4D97-AF65-F5344CB8AC3E}">
        <p14:creationId xmlns:p14="http://schemas.microsoft.com/office/powerpoint/2010/main" val="3889262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84" y="913308"/>
            <a:ext cx="10310242" cy="669685"/>
          </a:xfrm>
        </p:spPr>
        <p:txBody>
          <a:bodyPr>
            <a:normAutofit/>
          </a:bodyPr>
          <a:lstStyle/>
          <a:p>
            <a:r>
              <a:rPr lang="fr-FR" dirty="0"/>
              <a:t>Témoignages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784" y="1413164"/>
            <a:ext cx="10144272" cy="51430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fr-FR" sz="2800" b="0" i="0" u="none" strike="noStrike" dirty="0">
                <a:solidFill>
                  <a:schemeClr val="tx1"/>
                </a:solidFill>
                <a:effectLst/>
                <a:latin typeface="+mn-lt"/>
                <a:cs typeface="Arial"/>
              </a:rPr>
              <a:t>Suite au 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+mn-lt"/>
                <a:cs typeface="Arial"/>
              </a:rPr>
              <a:t>​week-end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+mn-lt"/>
                <a:cs typeface="Arial"/>
              </a:rPr>
              <a:t>annuel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+mn-lt"/>
                <a:cs typeface="Arial"/>
              </a:rPr>
              <a:t> de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+mn-lt"/>
                <a:cs typeface="Arial"/>
              </a:rPr>
              <a:t>Portes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+mn-lt"/>
                <a:cs typeface="Arial"/>
              </a:rPr>
              <a:t> Ouvertes</a:t>
            </a:r>
            <a:endParaRPr lang="en-US" sz="2800" dirty="0">
              <a:solidFill>
                <a:schemeClr val="tx1"/>
              </a:solidFill>
              <a:latin typeface="+mn-lt"/>
              <a:cs typeface="Arial"/>
            </a:endParaRPr>
          </a:p>
          <a:p>
            <a:pPr fontAlgn="base"/>
            <a:endParaRPr lang="en-US" sz="2800" b="0" i="0" u="none" strike="noStrike" dirty="0">
              <a:solidFill>
                <a:schemeClr val="tx1"/>
              </a:solidFill>
              <a:effectLst/>
              <a:latin typeface="+mn-lt"/>
              <a:cs typeface="Arial"/>
            </a:endParaRPr>
          </a:p>
          <a:p>
            <a:pPr fontAlgn="base"/>
            <a:endParaRPr lang="en-US" sz="2800" dirty="0">
              <a:solidFill>
                <a:schemeClr val="tx1"/>
              </a:solidFill>
              <a:latin typeface="+mn-lt"/>
              <a:cs typeface="Arial"/>
            </a:endParaRPr>
          </a:p>
          <a:p>
            <a:pPr marL="0" indent="0" fontAlgn="base">
              <a:buNone/>
            </a:pPr>
            <a:endParaRPr lang="en-US" sz="2800" b="0" i="0" u="none" strike="noStrike" dirty="0">
              <a:solidFill>
                <a:schemeClr val="tx1"/>
              </a:solidFill>
              <a:effectLst/>
              <a:latin typeface="+mn-lt"/>
              <a:cs typeface="Arial"/>
            </a:endParaRPr>
          </a:p>
          <a:p>
            <a:pPr marL="0" indent="0" fontAlgn="base">
              <a:buNone/>
            </a:pPr>
            <a:endParaRPr lang="en-US" sz="2800" dirty="0">
              <a:solidFill>
                <a:schemeClr val="tx1"/>
              </a:solidFill>
              <a:latin typeface="+mn-lt"/>
              <a:cs typeface="Arial"/>
            </a:endParaRPr>
          </a:p>
          <a:p>
            <a:pPr fontAlgn="base"/>
            <a:r>
              <a:rPr lang="fr-FR" sz="2800" b="0" i="0" u="none" strike="noStrike" dirty="0">
                <a:solidFill>
                  <a:schemeClr val="tx1"/>
                </a:solidFill>
                <a:effectLst/>
                <a:latin typeface="+mn-lt"/>
              </a:rPr>
              <a:t>Jorgen, en mission humanitaire en Ukraine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+mn-lt"/>
              </a:rPr>
              <a:t>​</a:t>
            </a:r>
          </a:p>
          <a:p>
            <a:pPr marL="0" indent="0" fontAlgn="base">
              <a:buNone/>
            </a:pPr>
            <a:endParaRPr lang="en-US" sz="28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AADBD7-3C7B-426D-8CDA-4E235C007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784" y="1847957"/>
            <a:ext cx="4265907" cy="19163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81A2275-BCDE-46DD-AA2A-E8054161B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784" y="4454819"/>
            <a:ext cx="4261591" cy="210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02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01" y="1820451"/>
            <a:ext cx="10873212" cy="3088335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Refrain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Nous tiendrons, établis sur le roc.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Face à nos ennemis, nous élevons ton nom.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Avançons, même au cœur de la nuit,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Les yeux fixés sur toi ; le jour se lèvera.</a:t>
            </a:r>
          </a:p>
          <a:p>
            <a:pPr marL="0" indent="0">
              <a:buNone/>
            </a:pPr>
            <a:endParaRPr lang="fr-FR" sz="20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endParaRPr lang="fr-FR" sz="20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endParaRPr lang="fr-FR" sz="20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endParaRPr lang="fr-FR" sz="20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1. Seigneur, tu m'as choisi pour porter du fruit,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Et que je sois un jour semblable à toi.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Je veux persévérer, je te verrai face à face.</a:t>
            </a:r>
          </a:p>
          <a:p>
            <a:pPr marL="0" indent="0">
              <a:buNone/>
            </a:pPr>
            <a:endParaRPr lang="fr-FR" sz="20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endParaRPr lang="fr-FR" sz="20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2. Seigneur, tu nous envoies comme tes témoins,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Et de ton Saint-Esprit tu nous as oints.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Je veux persévérer, je te verrai face à face.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95D15CD-3D1A-4DE2-A902-08AF09619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899" y="0"/>
            <a:ext cx="6224426" cy="725556"/>
          </a:xfrm>
        </p:spPr>
        <p:txBody>
          <a:bodyPr>
            <a:normAutofit/>
          </a:bodyPr>
          <a:lstStyle/>
          <a:p>
            <a:r>
              <a:rPr lang="fr-FR" dirty="0"/>
              <a:t>Nous tiendrons </a:t>
            </a:r>
            <a:r>
              <a:rPr lang="fr-FR" sz="1400" dirty="0"/>
              <a:t>(JEM 540)</a:t>
            </a:r>
          </a:p>
        </p:txBody>
      </p:sp>
    </p:spTree>
    <p:extLst>
      <p:ext uri="{BB962C8B-B14F-4D97-AF65-F5344CB8AC3E}">
        <p14:creationId xmlns:p14="http://schemas.microsoft.com/office/powerpoint/2010/main" val="3799068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84" y="913308"/>
            <a:ext cx="10310242" cy="669685"/>
          </a:xfrm>
        </p:spPr>
        <p:txBody>
          <a:bodyPr>
            <a:normAutofit/>
          </a:bodyPr>
          <a:lstStyle/>
          <a:p>
            <a:r>
              <a:rPr lang="fr-FR" dirty="0"/>
              <a:t>Restez en contact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784" y="1582994"/>
            <a:ext cx="10144272" cy="497325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fontAlgn="base"/>
            <a:r>
              <a:rPr lang="fr-FR" sz="2800" b="0" i="0" u="none" strike="noStrike" dirty="0">
                <a:solidFill>
                  <a:schemeClr val="tx1"/>
                </a:solidFill>
                <a:effectLst/>
                <a:latin typeface="+mn-lt"/>
                <a:cs typeface="Arial"/>
              </a:rPr>
              <a:t>Grâce à notre magazine mensuel 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+mn-lt"/>
                <a:cs typeface="Arial"/>
              </a:rPr>
              <a:t>​</a:t>
            </a:r>
            <a:endParaRPr lang="en-US" sz="2800" dirty="0">
              <a:solidFill>
                <a:schemeClr val="tx1"/>
              </a:solidFill>
              <a:latin typeface="+mn-lt"/>
              <a:cs typeface="Arial"/>
            </a:endParaRPr>
          </a:p>
          <a:p>
            <a:pPr fontAlgn="base"/>
            <a:endParaRPr lang="en-US" sz="2800" b="0" i="0" u="none" strike="noStrike" dirty="0">
              <a:solidFill>
                <a:schemeClr val="tx1"/>
              </a:solidFill>
              <a:effectLst/>
              <a:latin typeface="+mn-lt"/>
              <a:cs typeface="Arial"/>
            </a:endParaRPr>
          </a:p>
          <a:p>
            <a:pPr fontAlgn="base"/>
            <a:endParaRPr lang="en-US" sz="2800" dirty="0">
              <a:solidFill>
                <a:schemeClr val="tx1"/>
              </a:solidFill>
              <a:latin typeface="+mn-lt"/>
              <a:cs typeface="Arial"/>
            </a:endParaRPr>
          </a:p>
          <a:p>
            <a:pPr fontAlgn="base"/>
            <a:endParaRPr lang="en-US" sz="2800" b="0" i="0" u="none" strike="noStrike" dirty="0">
              <a:solidFill>
                <a:schemeClr val="tx1"/>
              </a:solidFill>
              <a:effectLst/>
              <a:latin typeface="+mn-lt"/>
              <a:cs typeface="Arial"/>
            </a:endParaRPr>
          </a:p>
          <a:p>
            <a:pPr marL="0" indent="0" fontAlgn="base">
              <a:buNone/>
            </a:pPr>
            <a:br>
              <a:rPr lang="en-US" sz="2800" b="0" i="0" u="none" strike="noStrike" dirty="0">
                <a:solidFill>
                  <a:schemeClr val="tx1"/>
                </a:solidFill>
                <a:effectLst/>
                <a:latin typeface="+mn-lt"/>
                <a:cs typeface="Arial"/>
              </a:rPr>
            </a:br>
            <a:br>
              <a:rPr lang="en-US" sz="2800" b="0" i="0" u="none" strike="noStrike" dirty="0">
                <a:solidFill>
                  <a:schemeClr val="tx1"/>
                </a:solidFill>
                <a:effectLst/>
                <a:latin typeface="+mn-lt"/>
                <a:cs typeface="Arial"/>
              </a:rPr>
            </a:br>
            <a:br>
              <a:rPr lang="en-US" sz="2800" b="0" i="0" u="none" strike="noStrike" dirty="0">
                <a:solidFill>
                  <a:schemeClr val="tx1"/>
                </a:solidFill>
                <a:effectLst/>
                <a:latin typeface="+mn-lt"/>
                <a:cs typeface="Arial"/>
              </a:rPr>
            </a:br>
            <a:br>
              <a:rPr lang="en-US" sz="2800" b="0" i="0" u="none" strike="noStrike" dirty="0">
                <a:solidFill>
                  <a:schemeClr val="tx1"/>
                </a:solidFill>
                <a:effectLst/>
                <a:latin typeface="+mn-lt"/>
                <a:cs typeface="Arial"/>
              </a:rPr>
            </a:br>
            <a:endParaRPr lang="en-US" sz="2800" b="0" i="0" u="none" strike="noStrike" dirty="0">
              <a:solidFill>
                <a:schemeClr val="tx1"/>
              </a:solidFill>
              <a:effectLst/>
              <a:latin typeface="+mn-lt"/>
              <a:cs typeface="Arial"/>
            </a:endParaRPr>
          </a:p>
          <a:p>
            <a:pPr fontAlgn="base"/>
            <a:r>
              <a:rPr lang="fr-FR" sz="2800" b="0" i="0" u="none" strike="noStrike" dirty="0">
                <a:solidFill>
                  <a:schemeClr val="tx1"/>
                </a:solidFill>
                <a:effectLst/>
                <a:latin typeface="+mn-lt"/>
              </a:rPr>
              <a:t>En vous abonnant à nos e-mails via le coupon « Contact »</a:t>
            </a:r>
            <a:br>
              <a:rPr lang="fr-FR" sz="2800" b="0" i="0" u="none" strike="noStrike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2800" b="0" i="0" dirty="0">
                <a:solidFill>
                  <a:schemeClr val="tx1"/>
                </a:solidFill>
                <a:effectLst/>
                <a:latin typeface="+mn-lt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r-FR" sz="2800" b="0" i="0" u="none" strike="noStrike" dirty="0">
                <a:solidFill>
                  <a:schemeClr val="tx1"/>
                </a:solidFill>
                <a:effectLst/>
                <a:latin typeface="+mn-lt"/>
              </a:rPr>
              <a:t>En nous suivant sur les réseaux sociaux : </a:t>
            </a:r>
            <a:br>
              <a:rPr lang="fr-FR" sz="2800" b="0" i="0" u="none" strike="noStrike" dirty="0">
                <a:solidFill>
                  <a:schemeClr val="tx1"/>
                </a:solidFill>
                <a:effectLst/>
                <a:latin typeface="+mn-lt"/>
              </a:rPr>
            </a:br>
            <a:endParaRPr lang="en-US" sz="2800" b="0" i="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r-FR" sz="2800" b="0" i="0" u="none" strike="noStrike" dirty="0">
                <a:solidFill>
                  <a:schemeClr val="tx1"/>
                </a:solidFill>
                <a:effectLst/>
                <a:latin typeface="+mn-lt"/>
              </a:rPr>
              <a:t>En vous informant sur notre site </a:t>
            </a:r>
            <a:r>
              <a:rPr lang="fr-FR" sz="2800" b="0" i="0" strike="noStrike" dirty="0">
                <a:solidFill>
                  <a:schemeClr val="tx1"/>
                </a:solidFill>
                <a:effectLst/>
                <a:latin typeface="+mn-lt"/>
              </a:rPr>
              <a:t>www.portesouvertes.fr 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+mn-lt"/>
              </a:rPr>
              <a:t>​</a:t>
            </a: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3BD0D8-3BF4-D689-61B4-FADB4D481B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502" y="5190986"/>
            <a:ext cx="677513" cy="6775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44DA33-EA46-7B82-4F8B-2B2907D8EC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79" y="5190987"/>
            <a:ext cx="677513" cy="6775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B6B9D34-C906-A8FA-159D-5197E2D14A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899" y="5190987"/>
            <a:ext cx="677513" cy="6775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3D7F35A-D321-7A6D-93EC-7182368332A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459" y="5190986"/>
            <a:ext cx="677513" cy="677513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255C656-25DE-2AE0-28D3-215E4EEBE36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22" y="2016004"/>
            <a:ext cx="7787345" cy="248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98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84" y="913308"/>
            <a:ext cx="10310242" cy="669685"/>
          </a:xfrm>
        </p:spPr>
        <p:txBody>
          <a:bodyPr>
            <a:normAutofit/>
          </a:bodyPr>
          <a:lstStyle/>
          <a:p>
            <a:r>
              <a:rPr lang="fr-FR" dirty="0"/>
              <a:t>Annonces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784" y="3429000"/>
            <a:ext cx="10144272" cy="31272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fr-FR" sz="2800" b="0" i="0" u="none" strike="noStrike" dirty="0">
                <a:solidFill>
                  <a:schemeClr val="tx1"/>
                </a:solidFill>
                <a:effectLst/>
                <a:latin typeface="+mn-lt"/>
                <a:cs typeface="Arial"/>
              </a:rPr>
              <a:t>Réunion de membres après le culte</a:t>
            </a:r>
          </a:p>
          <a:p>
            <a:pPr fontAlgn="base"/>
            <a:r>
              <a:rPr lang="fr-FR" sz="2800" dirty="0">
                <a:solidFill>
                  <a:schemeClr val="tx1"/>
                </a:solidFill>
                <a:latin typeface="+mn-lt"/>
                <a:cs typeface="Arial"/>
              </a:rPr>
              <a:t>Réunion de prières jeudi à 20h30</a:t>
            </a:r>
          </a:p>
          <a:p>
            <a:pPr fontAlgn="base"/>
            <a:r>
              <a:rPr lang="fr-FR" sz="2800" dirty="0">
                <a:solidFill>
                  <a:schemeClr val="tx1"/>
                </a:solidFill>
                <a:latin typeface="+mn-lt"/>
                <a:cs typeface="Arial"/>
              </a:rPr>
              <a:t>Réunion des personnes qui président: vendredi à 14h</a:t>
            </a:r>
            <a:endParaRPr lang="fr-FR" sz="2800" b="0" i="0" u="none" strike="noStrike" dirty="0">
              <a:solidFill>
                <a:schemeClr val="tx1"/>
              </a:solidFill>
              <a:effectLst/>
              <a:latin typeface="+mn-lt"/>
            </a:endParaRPr>
          </a:p>
          <a:p>
            <a:pPr fontAlgn="base"/>
            <a:r>
              <a:rPr lang="fr-FR" sz="2800" b="0" i="0" u="none" strike="noStrike" dirty="0">
                <a:solidFill>
                  <a:schemeClr val="tx1"/>
                </a:solidFill>
                <a:effectLst/>
                <a:latin typeface="+mn-lt"/>
              </a:rPr>
              <a:t>Etudes bibliques avec Gerson vendredi soir 20h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+mn-lt"/>
              </a:rPr>
              <a:t>​</a:t>
            </a:r>
          </a:p>
          <a:p>
            <a:pPr fontAlgn="base"/>
            <a:r>
              <a:rPr lang="en-US" sz="2800" dirty="0" err="1">
                <a:solidFill>
                  <a:schemeClr val="tx1"/>
                </a:solidFill>
                <a:latin typeface="+mn-lt"/>
              </a:rPr>
              <a:t>Culte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</a:rPr>
              <a:t>dimanche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prochain à 10h30</a:t>
            </a:r>
            <a:endParaRPr lang="en-US" sz="28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0" indent="0" fontAlgn="base">
              <a:buNone/>
            </a:pPr>
            <a:endParaRPr lang="en-US" sz="28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0" indent="0">
              <a:buNone/>
            </a:pPr>
            <a:endParaRPr lang="fr-FR" sz="2400" i="1" dirty="0">
              <a:highlight>
                <a:srgbClr val="FFFF00"/>
              </a:highligh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B9BC6B-4FC0-441F-96D4-5F2EE4C21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171" y="1420427"/>
            <a:ext cx="4391829" cy="19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17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623" y="786202"/>
            <a:ext cx="10873212" cy="6071798"/>
          </a:xfrm>
        </p:spPr>
        <p:txBody>
          <a:bodyPr numCol="2" spcCol="180000">
            <a:noAutofit/>
          </a:bodyPr>
          <a:lstStyle/>
          <a:p>
            <a:pPr marL="0" indent="0">
              <a:buNone/>
            </a:pPr>
            <a:endParaRPr lang="fr-FR" sz="20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r>
              <a:rPr lang="fr-FR" sz="28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Strophe</a:t>
            </a:r>
          </a:p>
          <a:p>
            <a:pPr marL="0" indent="0">
              <a:buNone/>
            </a:pPr>
            <a:r>
              <a:rPr lang="fr-FR" sz="28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Nous sommes unis dans la famille</a:t>
            </a:r>
          </a:p>
          <a:p>
            <a:pPr marL="0" indent="0">
              <a:buNone/>
            </a:pPr>
            <a:r>
              <a:rPr lang="fr-FR" sz="28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Car Dieu nous lie à toujours</a:t>
            </a:r>
          </a:p>
          <a:p>
            <a:pPr marL="0" indent="0">
              <a:buNone/>
            </a:pPr>
            <a:r>
              <a:rPr lang="fr-FR" sz="28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Par une chaîne d'amour.</a:t>
            </a:r>
          </a:p>
          <a:p>
            <a:pPr marL="0" indent="0">
              <a:buNone/>
            </a:pPr>
            <a:endParaRPr lang="fr-FR" sz="28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r>
              <a:rPr lang="fr-FR" sz="28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Concitoyens, nous sommes les siens</a:t>
            </a:r>
          </a:p>
          <a:p>
            <a:pPr marL="0" indent="0">
              <a:buNone/>
            </a:pPr>
            <a:r>
              <a:rPr lang="fr-FR" sz="28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Car Dieu nous lie à toujours</a:t>
            </a:r>
          </a:p>
          <a:p>
            <a:pPr marL="0" indent="0">
              <a:buNone/>
            </a:pPr>
            <a:r>
              <a:rPr lang="fr-FR" sz="28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Par une chaîne d'amour</a:t>
            </a:r>
          </a:p>
          <a:p>
            <a:pPr marL="0" indent="0">
              <a:buNone/>
            </a:pPr>
            <a:endParaRPr lang="fr-FR" sz="28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r>
              <a:rPr lang="fr-FR" sz="28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Refrain</a:t>
            </a:r>
          </a:p>
          <a:p>
            <a:pPr marL="0" indent="0">
              <a:buNone/>
            </a:pPr>
            <a:r>
              <a:rPr lang="fr-FR" sz="28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Et chacun des maillons</a:t>
            </a:r>
          </a:p>
          <a:p>
            <a:pPr marL="0" indent="0">
              <a:buNone/>
            </a:pPr>
            <a:r>
              <a:rPr lang="fr-FR" sz="28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Dans l'épreuve tiendra bon,</a:t>
            </a:r>
          </a:p>
          <a:p>
            <a:pPr marL="0" indent="0">
              <a:buNone/>
            </a:pPr>
            <a:r>
              <a:rPr lang="fr-FR" sz="28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Lié à toujours</a:t>
            </a:r>
          </a:p>
          <a:p>
            <a:pPr marL="0" indent="0">
              <a:buNone/>
            </a:pPr>
            <a:r>
              <a:rPr lang="fr-FR" sz="28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Par une chaîne d'amour.</a:t>
            </a:r>
          </a:p>
          <a:p>
            <a:pPr marL="0" indent="0">
              <a:buNone/>
            </a:pPr>
            <a:endParaRPr lang="fr-FR" sz="28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r>
              <a:rPr lang="fr-FR" sz="28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Oui, chacun des maillons</a:t>
            </a:r>
          </a:p>
          <a:p>
            <a:pPr marL="0" indent="0">
              <a:buNone/>
            </a:pPr>
            <a:r>
              <a:rPr lang="fr-FR" sz="28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Dans l'épreuve tiendra bon,</a:t>
            </a:r>
          </a:p>
          <a:p>
            <a:pPr marL="0" indent="0">
              <a:buNone/>
            </a:pPr>
            <a:r>
              <a:rPr lang="fr-FR" sz="28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Lié à toujours</a:t>
            </a:r>
          </a:p>
          <a:p>
            <a:pPr marL="0" indent="0">
              <a:buNone/>
            </a:pPr>
            <a:r>
              <a:rPr lang="fr-FR" sz="28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Par une chaîne d'amour.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95D15CD-3D1A-4DE2-A902-08AF09619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899" y="0"/>
            <a:ext cx="6224426" cy="725556"/>
          </a:xfrm>
        </p:spPr>
        <p:txBody>
          <a:bodyPr>
            <a:normAutofit/>
          </a:bodyPr>
          <a:lstStyle/>
          <a:p>
            <a:r>
              <a:rPr lang="fr-FR" dirty="0"/>
              <a:t>Chaîne d’amour </a:t>
            </a:r>
            <a:r>
              <a:rPr lang="fr-FR" sz="1400" dirty="0"/>
              <a:t>(JEM 734)</a:t>
            </a:r>
          </a:p>
        </p:txBody>
      </p:sp>
    </p:spTree>
    <p:extLst>
      <p:ext uri="{BB962C8B-B14F-4D97-AF65-F5344CB8AC3E}">
        <p14:creationId xmlns:p14="http://schemas.microsoft.com/office/powerpoint/2010/main" val="3816969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A6F1E-AD57-C995-08FA-339A2024A2ED}"/>
              </a:ext>
            </a:extLst>
          </p:cNvPr>
          <p:cNvSpPr/>
          <p:nvPr/>
        </p:nvSpPr>
        <p:spPr>
          <a:xfrm>
            <a:off x="0" y="0"/>
            <a:ext cx="14763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609A645-B3C9-B6E5-FB3D-A7AA4AF9F2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0" y="1249680"/>
            <a:ext cx="12192000" cy="57984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9E1ADF-6922-4F33-3172-68AB113AFAF4}"/>
              </a:ext>
            </a:extLst>
          </p:cNvPr>
          <p:cNvSpPr/>
          <p:nvPr/>
        </p:nvSpPr>
        <p:spPr>
          <a:xfrm rot="5400000">
            <a:off x="3148585" y="-2804159"/>
            <a:ext cx="124967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92" y="387343"/>
            <a:ext cx="10310242" cy="862336"/>
          </a:xfrm>
        </p:spPr>
        <p:txBody>
          <a:bodyPr>
            <a:normAutofit/>
          </a:bodyPr>
          <a:lstStyle/>
          <a:p>
            <a:pPr algn="ctr"/>
            <a:r>
              <a:rPr lang="fr-FR" sz="5400" dirty="0"/>
              <a:t>MERCI !</a:t>
            </a:r>
          </a:p>
        </p:txBody>
      </p:sp>
    </p:spTree>
    <p:extLst>
      <p:ext uri="{BB962C8B-B14F-4D97-AF65-F5344CB8AC3E}">
        <p14:creationId xmlns:p14="http://schemas.microsoft.com/office/powerpoint/2010/main" val="2446959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234" y="176614"/>
            <a:ext cx="10310242" cy="725556"/>
          </a:xfrm>
        </p:spPr>
        <p:txBody>
          <a:bodyPr>
            <a:noAutofit/>
          </a:bodyPr>
          <a:lstStyle/>
          <a:p>
            <a:r>
              <a:rPr lang="fr-FR" dirty="0"/>
              <a:t>Pour réaliser votre action spéciale</a:t>
            </a:r>
            <a:br>
              <a:rPr lang="fr-FR" dirty="0"/>
            </a:br>
            <a:r>
              <a:rPr lang="fr-FR" sz="3200" dirty="0">
                <a:solidFill>
                  <a:srgbClr val="0B0F12"/>
                </a:solidFill>
                <a:latin typeface="Rockwell"/>
                <a:cs typeface="Arial"/>
              </a:rPr>
              <a:t>Prière « Notre Père » en Afghan</a:t>
            </a:r>
            <a:endParaRPr lang="fr-FR" dirty="0">
              <a:solidFill>
                <a:srgbClr val="0B0F12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783" y="1196501"/>
            <a:ext cx="10144272" cy="57782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Ai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padar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-e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Asmani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maa,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nami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tu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muqadas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baad</a:t>
            </a:r>
            <a:r>
              <a:rPr lang="fr-FR" sz="180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i="1" u="none" strike="noStrike" baseline="0" dirty="0">
                <a:solidFill>
                  <a:srgbClr val="1B1B1A"/>
                </a:solidFill>
                <a:latin typeface="+mn-lt"/>
                <a:cs typeface="Arial"/>
              </a:rPr>
              <a:t>Notre Père qui es aux cieux, que ton nom soit sanctifié,</a:t>
            </a:r>
          </a:p>
          <a:p>
            <a:pPr marL="0" indent="0">
              <a:buNone/>
            </a:pP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Badshahi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tu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biayad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,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erada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tu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haman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tawer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ki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der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Asmaan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ijra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meshwad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, der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zamine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neiz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ijra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shwad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i="1" u="none" strike="noStrike" baseline="0" dirty="0">
                <a:solidFill>
                  <a:srgbClr val="1B1B1A"/>
                </a:solidFill>
                <a:latin typeface="+mn-lt"/>
                <a:cs typeface="Arial"/>
              </a:rPr>
              <a:t>Que ton règne vienne, que ta volonté soit faite, sur la terre comme au ciel.</a:t>
            </a:r>
          </a:p>
          <a:p>
            <a:pPr marL="0" indent="0">
              <a:buNone/>
            </a:pPr>
            <a:r>
              <a:rPr lang="pt-B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Naan e ruzana e maara emruz bama bade. </a:t>
            </a:r>
            <a:endParaRPr lang="pt-BR" sz="1800" b="1" dirty="0">
              <a:solidFill>
                <a:srgbClr val="1B1B1A"/>
              </a:solidFill>
              <a:latin typeface="Myriad Pro"/>
              <a:cs typeface="Arial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i="1" u="none" strike="noStrike" baseline="0" dirty="0">
                <a:solidFill>
                  <a:srgbClr val="1B1B1A"/>
                </a:solidFill>
                <a:latin typeface="+mn-lt"/>
                <a:cs typeface="Arial"/>
              </a:rPr>
              <a:t>Donne-nous aujourd’hui notre pain de ce jour</a:t>
            </a:r>
          </a:p>
          <a:p>
            <a:pPr marL="0" indent="0">
              <a:buNone/>
            </a:pP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Khatta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haa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e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maara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babakhsh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,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chunanki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maneiz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khtakaran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khud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ra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mee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bakhshime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i="1" u="none" strike="noStrike" baseline="0" dirty="0">
                <a:solidFill>
                  <a:srgbClr val="1B1B1A"/>
                </a:solidFill>
                <a:latin typeface="+mn-lt"/>
                <a:cs typeface="Arial"/>
              </a:rPr>
              <a:t>Pardonne-nous nos offenses, comme nous pardonnons aussi à ceux qui nous ont offensés.</a:t>
            </a:r>
          </a:p>
          <a:p>
            <a:pPr marL="0" indent="0">
              <a:buNone/>
            </a:pP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Mara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der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waswasah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haa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miawer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,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balkie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ma ra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Azz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sharir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rehaee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dah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,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i="1" u="none" strike="noStrike" baseline="0" dirty="0">
                <a:solidFill>
                  <a:srgbClr val="1B1B1A"/>
                </a:solidFill>
                <a:latin typeface="+mn-lt"/>
                <a:cs typeface="Arial"/>
              </a:rPr>
              <a:t>Et ne nous laisse pas entrer en tentation, mais délivre-nous du mal,</a:t>
            </a:r>
          </a:p>
          <a:p>
            <a:pPr marL="0" indent="0">
              <a:buNone/>
            </a:pP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Zira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paadshahi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wa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qudrat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wa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jalal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,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taa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Aabadul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abaad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az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 Aan tu </a:t>
            </a:r>
            <a:r>
              <a:rPr lang="fr-FR" sz="1800" b="1" i="0" u="none" strike="noStrike" baseline="0" dirty="0" err="1">
                <a:solidFill>
                  <a:srgbClr val="1B1B1A"/>
                </a:solidFill>
                <a:latin typeface="Myriad Pro"/>
                <a:cs typeface="Arial"/>
              </a:rPr>
              <a:t>Ast</a:t>
            </a: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, </a:t>
            </a:r>
            <a:endParaRPr lang="fr-FR" sz="1800" b="1" dirty="0">
              <a:solidFill>
                <a:srgbClr val="1B1B1A"/>
              </a:solidFill>
              <a:latin typeface="Myriad Pro"/>
              <a:cs typeface="Arial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i="1" u="none" strike="noStrike" baseline="0" dirty="0">
                <a:solidFill>
                  <a:srgbClr val="1B1B1A"/>
                </a:solidFill>
                <a:latin typeface="+mn-lt"/>
                <a:cs typeface="Arial"/>
              </a:rPr>
              <a:t>Car c’est à toi qu’appartiennent le règne, la puissance et la gloire, aux siècles des siècles,</a:t>
            </a:r>
          </a:p>
          <a:p>
            <a:pPr marL="0" indent="0">
              <a:buNone/>
            </a:pPr>
            <a:r>
              <a:rPr lang="fr-FR" sz="1800" b="1" i="0" u="none" strike="noStrike" baseline="0" dirty="0">
                <a:solidFill>
                  <a:srgbClr val="1B1B1A"/>
                </a:solidFill>
                <a:latin typeface="Myriad Pro"/>
                <a:cs typeface="Arial"/>
              </a:rPr>
              <a:t>Ameen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800" i="1" u="none" strike="noStrike" baseline="0" dirty="0">
                <a:solidFill>
                  <a:srgbClr val="1B1B1A"/>
                </a:solidFill>
                <a:latin typeface="+mn-lt"/>
                <a:cs typeface="Arial"/>
              </a:rPr>
              <a:t>Amen.</a:t>
            </a:r>
            <a:endParaRPr lang="fr-FR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9760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728" y="1722244"/>
            <a:ext cx="10144272" cy="2582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« Si un membre souffre, </a:t>
            </a:r>
          </a:p>
          <a:p>
            <a:pPr marL="0" indent="0">
              <a:buNone/>
            </a:pPr>
            <a:r>
              <a:rPr lang="fr-FR" sz="36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tous les membres souffrent avec lui, </a:t>
            </a:r>
          </a:p>
          <a:p>
            <a:pPr marL="0" indent="0">
              <a:buNone/>
            </a:pPr>
            <a:r>
              <a:rPr lang="fr-FR" sz="36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si un membre est honoré, </a:t>
            </a:r>
          </a:p>
          <a:p>
            <a:pPr marL="0" indent="0">
              <a:buNone/>
            </a:pPr>
            <a:r>
              <a:rPr lang="fr-FR" sz="36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tous les membres se réjouissent avec lui. 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E2C352-2839-5344-BE95-ADD220B94E7E}"/>
              </a:ext>
            </a:extLst>
          </p:cNvPr>
          <p:cNvSpPr txBox="1"/>
          <p:nvPr/>
        </p:nvSpPr>
        <p:spPr>
          <a:xfrm>
            <a:off x="7537811" y="4304576"/>
            <a:ext cx="4242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Corinthiens 12 : 26</a:t>
            </a:r>
          </a:p>
        </p:txBody>
      </p:sp>
    </p:spTree>
    <p:extLst>
      <p:ext uri="{BB962C8B-B14F-4D97-AF65-F5344CB8AC3E}">
        <p14:creationId xmlns:p14="http://schemas.microsoft.com/office/powerpoint/2010/main" val="721455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992" y="628908"/>
            <a:ext cx="10873212" cy="6295675"/>
          </a:xfrm>
        </p:spPr>
        <p:txBody>
          <a:bodyPr numCol="2" spcCol="144000">
            <a:noAutofit/>
          </a:bodyPr>
          <a:lstStyle/>
          <a:p>
            <a:pPr marL="0" indent="0">
              <a:buNone/>
            </a:pPr>
            <a:r>
              <a:rPr lang="fr-FR" sz="12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1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Tous unis dans l'Esprit, tous unis en Jésus,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Tous unis dans l'Esprit, tous unis en Jésus,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Nous prions que bientôt ce qui divise ne soit plus.</a:t>
            </a:r>
          </a:p>
          <a:p>
            <a:pPr marL="0" indent="0">
              <a:buNone/>
            </a:pPr>
            <a:r>
              <a:rPr lang="fr-FR" sz="12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Refrain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Et le monde saura que nous sommes chrétiens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Par l'amour dont nos actes sont empreints.</a:t>
            </a:r>
          </a:p>
          <a:p>
            <a:pPr marL="0" indent="0">
              <a:buNone/>
            </a:pPr>
            <a:r>
              <a:rPr lang="fr-FR" sz="12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2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Nous marchons côte à côte et la main dans la main,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Nous marchons côte à côte et la main dans la main,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À la table du roi nous partageons le même pain.</a:t>
            </a:r>
          </a:p>
          <a:p>
            <a:pPr marL="0" indent="0">
              <a:buNone/>
            </a:pPr>
            <a:endParaRPr lang="fr-FR" sz="20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r>
              <a:rPr lang="fr-FR" sz="12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3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D'un seul cœur nous voulons travailler pour Jésus,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D'un seul cœur nous voulons travailler pour Jésus,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Proclamer à tout homme qu'il nous offre le salut.</a:t>
            </a:r>
          </a:p>
          <a:p>
            <a:pPr marL="0" indent="0">
              <a:buNone/>
            </a:pPr>
            <a:endParaRPr lang="fr-FR" sz="2000" b="1" dirty="0">
              <a:solidFill>
                <a:srgbClr val="8F1858"/>
              </a:solidFill>
              <a:latin typeface="Rockwell"/>
              <a:ea typeface="+mj-ea"/>
              <a:cs typeface="Arial"/>
            </a:endParaRPr>
          </a:p>
          <a:p>
            <a:pPr marL="0" indent="0">
              <a:buNone/>
            </a:pPr>
            <a:r>
              <a:rPr lang="fr-FR" sz="12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4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Gloire au Dieu créateur de la terre et des cieux,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Gloire au Fils éternel, rédempteur glorieux,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Gloire, gloire à l'Esprit qui verse en nous l'amour de Dieu.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95D15CD-3D1A-4DE2-A902-08AF09619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899" y="0"/>
            <a:ext cx="6224426" cy="725556"/>
          </a:xfrm>
        </p:spPr>
        <p:txBody>
          <a:bodyPr>
            <a:normAutofit fontScale="90000"/>
          </a:bodyPr>
          <a:lstStyle/>
          <a:p>
            <a:r>
              <a:rPr lang="fr-FR" dirty="0"/>
              <a:t>Tous unis dans l’Esprit </a:t>
            </a:r>
            <a:r>
              <a:rPr lang="fr-FR" sz="1400" dirty="0"/>
              <a:t>(AEC 530)</a:t>
            </a:r>
          </a:p>
        </p:txBody>
      </p:sp>
    </p:spTree>
    <p:extLst>
      <p:ext uri="{BB962C8B-B14F-4D97-AF65-F5344CB8AC3E}">
        <p14:creationId xmlns:p14="http://schemas.microsoft.com/office/powerpoint/2010/main" val="940719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426386F-79A8-23D6-292E-56B34F4E2534}"/>
              </a:ext>
            </a:extLst>
          </p:cNvPr>
          <p:cNvSpPr/>
          <p:nvPr/>
        </p:nvSpPr>
        <p:spPr>
          <a:xfrm>
            <a:off x="0" y="0"/>
            <a:ext cx="14763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714" y="884997"/>
            <a:ext cx="10144273" cy="725556"/>
          </a:xfrm>
        </p:spPr>
        <p:txBody>
          <a:bodyPr/>
          <a:lstStyle/>
          <a:p>
            <a:r>
              <a:rPr lang="fr-FR" dirty="0"/>
              <a:t>Prédication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20CB31-11B3-010A-96F8-E9B3BD6AA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19275"/>
            <a:ext cx="1219200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89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83" y="762204"/>
            <a:ext cx="10144273" cy="725556"/>
          </a:xfrm>
        </p:spPr>
        <p:txBody>
          <a:bodyPr/>
          <a:lstStyle/>
          <a:p>
            <a:r>
              <a:rPr lang="fr-FR" dirty="0"/>
              <a:t>Plan de la prédication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783" y="1695450"/>
            <a:ext cx="10254150" cy="4868332"/>
          </a:xfrm>
        </p:spPr>
        <p:txBody>
          <a:bodyPr>
            <a:normAutofit lnSpcReduction="10000"/>
          </a:bodyPr>
          <a:lstStyle/>
          <a:p>
            <a:r>
              <a:rPr lang="fr-FR" b="1" dirty="0"/>
              <a:t>Introduction</a:t>
            </a:r>
          </a:p>
          <a:p>
            <a:pPr marL="457200" lvl="1" indent="0">
              <a:buNone/>
            </a:pPr>
            <a:endParaRPr lang="fr-FR" dirty="0"/>
          </a:p>
          <a:p>
            <a:pPr marL="514350" indent="-514350">
              <a:buAutoNum type="arabicPeriod"/>
            </a:pPr>
            <a:r>
              <a:rPr lang="fr-FR" b="1" dirty="0"/>
              <a:t>La raison de l’épreuve </a:t>
            </a:r>
            <a:r>
              <a:rPr lang="fr-FR" sz="1900" dirty="0"/>
              <a:t>(versets 2-5)</a:t>
            </a:r>
          </a:p>
          <a:p>
            <a:pPr marL="514350" indent="-514350">
              <a:buAutoNum type="arabicPeriod"/>
            </a:pPr>
            <a:endParaRPr lang="fr-FR" dirty="0"/>
          </a:p>
          <a:p>
            <a:pPr marL="514350" indent="-514350">
              <a:buAutoNum type="arabicPeriod"/>
            </a:pPr>
            <a:r>
              <a:rPr lang="fr-FR" b="1" dirty="0"/>
              <a:t>Éprouvés par le feu </a:t>
            </a:r>
            <a:r>
              <a:rPr lang="fr-FR" sz="1900" dirty="0"/>
              <a:t>(versets 6-7a)</a:t>
            </a:r>
          </a:p>
          <a:p>
            <a:pPr marL="514350" indent="-514350">
              <a:buAutoNum type="arabicPeriod"/>
            </a:pPr>
            <a:endParaRPr lang="fr-FR" dirty="0"/>
          </a:p>
          <a:p>
            <a:pPr marL="514350" indent="-514350">
              <a:buAutoNum type="arabicPeriod"/>
            </a:pPr>
            <a:r>
              <a:rPr lang="fr-FR" b="1" dirty="0"/>
              <a:t>Les résultats de l’épreuve </a:t>
            </a:r>
            <a:r>
              <a:rPr lang="fr-FR" sz="1900" dirty="0"/>
              <a:t>(versets 7b-9)</a:t>
            </a:r>
          </a:p>
          <a:p>
            <a:pPr marL="514350" indent="-514350">
              <a:buAutoNum type="arabicPeriod"/>
            </a:pPr>
            <a:endParaRPr lang="fr-FR" dirty="0"/>
          </a:p>
          <a:p>
            <a:r>
              <a:rPr lang="fr-FR" b="1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259792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42" y="1371600"/>
            <a:ext cx="9503092" cy="4165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>
                <a:solidFill>
                  <a:srgbClr val="8F1858"/>
                </a:solidFill>
                <a:latin typeface="Rockwell"/>
                <a:ea typeface="+mj-ea"/>
                <a:cs typeface="Arial"/>
              </a:rPr>
              <a:t>« Ainsi, la valeur éprouvée de votre foi – beaucoup plus précieuse que l’or, qui est périssable et que l’on soumet pourtant à l’épreuve du feu – aura pour résultat la louange, la gloire et l’honneur lorsque Jésus-Christ apparaîtra. 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E2C352-2839-5344-BE95-ADD220B94E7E}"/>
              </a:ext>
            </a:extLst>
          </p:cNvPr>
          <p:cNvSpPr txBox="1"/>
          <p:nvPr/>
        </p:nvSpPr>
        <p:spPr>
          <a:xfrm>
            <a:off x="8317800" y="4603805"/>
            <a:ext cx="2861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Pierre 1 : 7</a:t>
            </a:r>
          </a:p>
        </p:txBody>
      </p:sp>
    </p:spTree>
    <p:extLst>
      <p:ext uri="{BB962C8B-B14F-4D97-AF65-F5344CB8AC3E}">
        <p14:creationId xmlns:p14="http://schemas.microsoft.com/office/powerpoint/2010/main" val="975970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74DBC-A45C-4A5F-B979-788E6B37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83" y="762204"/>
            <a:ext cx="10144273" cy="725556"/>
          </a:xfrm>
        </p:spPr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6C0B6-24E8-41DD-BB07-75C3C65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783" y="1695451"/>
            <a:ext cx="10254150" cy="2990850"/>
          </a:xfrm>
        </p:spPr>
        <p:txBody>
          <a:bodyPr>
            <a:normAutofit/>
          </a:bodyPr>
          <a:lstStyle/>
          <a:p>
            <a:r>
              <a:rPr lang="fr-FR" b="1" dirty="0"/>
              <a:t>Qui est l’auteur ?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b="1" dirty="0"/>
              <a:t>Quel est le contexte de cette lettre ?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b="1" dirty="0"/>
              <a:t>Quelles sont les grandes lignes du chapitre 1 ?</a:t>
            </a:r>
          </a:p>
        </p:txBody>
      </p:sp>
    </p:spTree>
    <p:extLst>
      <p:ext uri="{BB962C8B-B14F-4D97-AF65-F5344CB8AC3E}">
        <p14:creationId xmlns:p14="http://schemas.microsoft.com/office/powerpoint/2010/main" val="10975290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6b0b98-75ae-4f6c-9a67-6902dec9d828" xsi:nil="true"/>
    <lcf76f155ced4ddcb4097134ff3c332f xmlns="7a8ff4e3-1830-47e8-82fd-a972558f0f0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E340502DE94642958E280FDDF27172" ma:contentTypeVersion="17" ma:contentTypeDescription="Crée un document." ma:contentTypeScope="" ma:versionID="48cb648118c067852d8e42492ec82207">
  <xsd:schema xmlns:xsd="http://www.w3.org/2001/XMLSchema" xmlns:xs="http://www.w3.org/2001/XMLSchema" xmlns:p="http://schemas.microsoft.com/office/2006/metadata/properties" xmlns:ns2="7a8ff4e3-1830-47e8-82fd-a972558f0f03" xmlns:ns3="356b0b98-75ae-4f6c-9a67-6902dec9d828" targetNamespace="http://schemas.microsoft.com/office/2006/metadata/properties" ma:root="true" ma:fieldsID="955fabc89cb3bb082664dda5d30b7bab" ns2:_="" ns3:_="">
    <xsd:import namespace="7a8ff4e3-1830-47e8-82fd-a972558f0f03"/>
    <xsd:import namespace="356b0b98-75ae-4f6c-9a67-6902dec9d8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ff4e3-1830-47e8-82fd-a972558f0f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6b547d4a-2dd6-40ed-914c-27bc1561ba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6b0b98-75ae-4f6c-9a67-6902dec9d82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81d23c2-d853-4d74-a501-459e872e1369}" ma:internalName="TaxCatchAll" ma:showField="CatchAllData" ma:web="356b0b98-75ae-4f6c-9a67-6902dec9d8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58CA26-D53A-4559-A7E9-0D941A66AEF7}">
  <ds:schemaRefs>
    <ds:schemaRef ds:uri="7a8ff4e3-1830-47e8-82fd-a972558f0f03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356b0b98-75ae-4f6c-9a67-6902dec9d828"/>
  </ds:schemaRefs>
</ds:datastoreItem>
</file>

<file path=customXml/itemProps2.xml><?xml version="1.0" encoding="utf-8"?>
<ds:datastoreItem xmlns:ds="http://schemas.openxmlformats.org/officeDocument/2006/customXml" ds:itemID="{A526172D-DAD1-44BB-856A-AC6E6A00B5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B076E3-88AE-4A91-978C-B5532AC05A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8ff4e3-1830-47e8-82fd-a972558f0f03"/>
    <ds:schemaRef ds:uri="356b0b98-75ae-4f6c-9a67-6902dec9d8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2267</Words>
  <Application>Microsoft Office PowerPoint</Application>
  <PresentationFormat>Grand écran</PresentationFormat>
  <Paragraphs>304</Paragraphs>
  <Slides>34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2" baseType="lpstr">
      <vt:lpstr>Arial</vt:lpstr>
      <vt:lpstr>Segoe UI</vt:lpstr>
      <vt:lpstr>Calibri</vt:lpstr>
      <vt:lpstr>Myriad Pro</vt:lpstr>
      <vt:lpstr>Superior Title</vt:lpstr>
      <vt:lpstr>Times New Roman</vt:lpstr>
      <vt:lpstr>Rockwell</vt:lpstr>
      <vt:lpstr>Thème Office</vt:lpstr>
      <vt:lpstr>Présentation PowerPoint</vt:lpstr>
      <vt:lpstr>En Jésus seul (JEM 1004)</vt:lpstr>
      <vt:lpstr>Nous tiendrons (JEM 540)</vt:lpstr>
      <vt:lpstr>Présentation PowerPoint</vt:lpstr>
      <vt:lpstr>Tous unis dans l’Esprit (AEC 530)</vt:lpstr>
      <vt:lpstr>Prédication</vt:lpstr>
      <vt:lpstr>Plan de la prédication</vt:lpstr>
      <vt:lpstr>Présentation PowerPoint</vt:lpstr>
      <vt:lpstr>Introduction</vt:lpstr>
      <vt:lpstr>1. La raison de l’épreuve (versets 2-5) </vt:lpstr>
      <vt:lpstr>2. Éprouvés par le feu (versets 6-7a) </vt:lpstr>
      <vt:lpstr>Témoignage de Gédéon (érythrée)</vt:lpstr>
      <vt:lpstr>3. Les résultats de l’épreuve (versets 7b-9) </vt:lpstr>
      <vt:lpstr>Témoignage de Rebekah (Sri Lanka)</vt:lpstr>
      <vt:lpstr>Témoignage de Manga (Nigéria)</vt:lpstr>
      <vt:lpstr>Conclusion</vt:lpstr>
      <vt:lpstr>Présentation PowerPoint</vt:lpstr>
      <vt:lpstr>Paix ô mon âme (Be still my soul)</vt:lpstr>
      <vt:lpstr>La situation en Afghanistan en 2022</vt:lpstr>
      <vt:lpstr>Prière pour l’Afghanistan</vt:lpstr>
      <vt:lpstr>Temps de prière spécial Afghanistan</vt:lpstr>
      <vt:lpstr>Temps de prière spécial Afghanistan</vt:lpstr>
      <vt:lpstr>En novembre,  3 manières de prier pour l’Afghanistan</vt:lpstr>
      <vt:lpstr> Agir ensemble  Temps de prière autour d’un repas solidaire  </vt:lpstr>
      <vt:lpstr>Rejoignez la campagne « Prions pour l’Afghanistan » </vt:lpstr>
      <vt:lpstr>La mission Portes Ouvertes</vt:lpstr>
      <vt:lpstr>Présentation PowerPoint</vt:lpstr>
      <vt:lpstr>Donner des bibles aux « chrétiens secrets »</vt:lpstr>
      <vt:lpstr>Témoignages</vt:lpstr>
      <vt:lpstr>Restez en contact</vt:lpstr>
      <vt:lpstr>Annonces</vt:lpstr>
      <vt:lpstr>Chaîne d’amour (JEM 734)</vt:lpstr>
      <vt:lpstr>MERCI !</vt:lpstr>
      <vt:lpstr>Pour réaliser votre action spéciale Prière « Notre Père » en Afghan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Arno Körper</dc:creator>
  <cp:lastModifiedBy>CORDIER</cp:lastModifiedBy>
  <cp:revision>28</cp:revision>
  <dcterms:created xsi:type="dcterms:W3CDTF">2020-08-01T13:11:35Z</dcterms:created>
  <dcterms:modified xsi:type="dcterms:W3CDTF">2022-11-05T09:39:23Z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0x0101005DE340502DE94642958E280FDDF27172</vt:lpwstr>
  </property>
  <property fmtid="{D5CDD505-2E9C-101B-9397-08002B2CF9AE}" pid="3" name="MediaServiceImageTags">
    <vt:lpwstr/>
  </property>
</Properties>
</file>